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Gill Sans" panose="020B0502020104020203" pitchFamily="34" charset="-79"/>
      <p:regular r:id="rId21"/>
      <p:bold r:id="rId22"/>
    </p:embeddedFont>
    <p:embeddedFont>
      <p:font typeface="Helvetica Neue" panose="02000503000000020004" pitchFamily="2"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Play" pitchFamily="2" charset="0"/>
      <p:regular r:id="rId31"/>
      <p:bold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S8d7npTwQd1/VFrgEbfGNB72H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p:cViewPr varScale="1">
        <p:scale>
          <a:sx n="108" d="100"/>
          <a:sy n="108" d="100"/>
        </p:scale>
        <p:origin x="736" y="19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Hello Class, My name is Dana Hayes, Chief Product Officer, and would like to introduce Cryvesto 2.0.</a:t>
            </a:r>
            <a:endParaRPr/>
          </a:p>
        </p:txBody>
      </p:sp>
      <p:sp>
        <p:nvSpPr>
          <p:cNvPr id="202" name="Google Shape;20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latin typeface="Calibri"/>
                <a:ea typeface="Calibri"/>
                <a:cs typeface="Calibri"/>
                <a:sym typeface="Calibri"/>
              </a:rPr>
              <a:t>Ashok’s Script</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marR="0" lvl="0" indent="0" algn="l" rtl="0">
              <a:spcBef>
                <a:spcPts val="0"/>
              </a:spcBef>
              <a:spcAft>
                <a:spcPts val="0"/>
              </a:spcAft>
              <a:buNone/>
            </a:pPr>
            <a:r>
              <a:rPr lang="en-US" sz="1800">
                <a:latin typeface="Calibri"/>
                <a:ea typeface="Calibri"/>
                <a:cs typeface="Calibri"/>
                <a:sym typeface="Calibri"/>
              </a:rPr>
              <a:t>We faced a number of challenges due to lack of available functions in the 1155 contract, and we found Streamlit interface to Solidity unreliable – it may very well be due to lack of experience on our part. But, the blessing in disguise is the fact that we learnt a lot of how to code in Solidity.</a:t>
            </a:r>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323" name="Google Shape;32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Helvetica Neue"/>
              <a:buNone/>
            </a:pPr>
            <a:r>
              <a:rPr lang="en-US" sz="1800">
                <a:latin typeface="Helvetica Neue"/>
                <a:ea typeface="Helvetica Neue"/>
                <a:cs typeface="Helvetica Neue"/>
                <a:sym typeface="Helvetica Neue"/>
              </a:rPr>
              <a:t>During the research and development we encountered many issues relating to different Signal strategies. Found out that the best strategy was the simplest one we chose.</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336" name="Google Shape;33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Rensley Ramos speaks:</a:t>
            </a:r>
            <a:endParaRPr/>
          </a:p>
        </p:txBody>
      </p:sp>
      <p:sp>
        <p:nvSpPr>
          <p:cNvPr id="344" name="Google Shape;34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1D1C1D"/>
                </a:solidFill>
                <a:latin typeface="Lato"/>
                <a:ea typeface="Lato"/>
                <a:cs typeface="Lato"/>
                <a:sym typeface="Lato"/>
              </a:rPr>
              <a:t>Cater to multiple projects simultaneously</a:t>
            </a:r>
            <a:br>
              <a:rPr lang="en-US"/>
            </a:br>
            <a:r>
              <a:rPr lang="en-US" b="0" i="0">
                <a:solidFill>
                  <a:srgbClr val="1D1C1D"/>
                </a:solidFill>
                <a:latin typeface="Lato"/>
                <a:ea typeface="Lato"/>
                <a:cs typeface="Lato"/>
                <a:sym typeface="Lato"/>
              </a:rPr>
              <a:t>•Dividend and Royalty features integrated in Blockchain</a:t>
            </a:r>
            <a:br>
              <a:rPr lang="en-US"/>
            </a:br>
            <a:r>
              <a:rPr lang="en-US" b="0" i="0">
                <a:solidFill>
                  <a:srgbClr val="1D1C1D"/>
                </a:solidFill>
                <a:latin typeface="Lato"/>
                <a:ea typeface="Lato"/>
                <a:cs typeface="Lato"/>
                <a:sym typeface="Lato"/>
              </a:rPr>
              <a:t>•HNI or Institutional investor integration on Blockchain</a:t>
            </a:r>
            <a:br>
              <a:rPr lang="en-US"/>
            </a:br>
            <a:r>
              <a:rPr lang="en-US" b="0" i="0">
                <a:solidFill>
                  <a:srgbClr val="1D1C1D"/>
                </a:solidFill>
                <a:latin typeface="Lato"/>
                <a:ea typeface="Lato"/>
                <a:cs typeface="Lato"/>
                <a:sym typeface="Lato"/>
              </a:rPr>
              <a:t>•create Reporting tools</a:t>
            </a:r>
            <a:br>
              <a:rPr lang="en-US"/>
            </a:br>
            <a:r>
              <a:rPr lang="en-US" b="0" i="0">
                <a:solidFill>
                  <a:srgbClr val="1D1C1D"/>
                </a:solidFill>
                <a:latin typeface="Lato"/>
                <a:ea typeface="Lato"/>
                <a:cs typeface="Lato"/>
                <a:sym typeface="Lato"/>
              </a:rPr>
              <a:t>•After successful fund raising and execution of film projects</a:t>
            </a:r>
            <a:br>
              <a:rPr lang="en-US"/>
            </a:br>
            <a:r>
              <a:rPr lang="en-US" b="0" i="0">
                <a:solidFill>
                  <a:srgbClr val="1D1C1D"/>
                </a:solidFill>
                <a:latin typeface="Lato"/>
                <a:ea typeface="Lato"/>
                <a:cs typeface="Lato"/>
                <a:sym typeface="Lato"/>
              </a:rPr>
              <a:t>•Institutional and Retail investments in the company through BOLLYCOIN</a:t>
            </a:r>
            <a:br>
              <a:rPr lang="en-US"/>
            </a:br>
            <a:r>
              <a:rPr lang="en-US" b="0" i="0">
                <a:solidFill>
                  <a:srgbClr val="1D1C1D"/>
                </a:solidFill>
                <a:latin typeface="Lato"/>
                <a:ea typeface="Lato"/>
                <a:cs typeface="Lato"/>
                <a:sym typeface="Lato"/>
              </a:rPr>
              <a:t>•Real coin backed by assets and performance of the company</a:t>
            </a:r>
            <a:endParaRPr/>
          </a:p>
        </p:txBody>
      </p:sp>
      <p:sp>
        <p:nvSpPr>
          <p:cNvPr id="355" name="Google Shape;3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Helvetica Neue"/>
              <a:buNone/>
            </a:pPr>
            <a:r>
              <a:rPr lang="en-US" sz="1800">
                <a:latin typeface="Helvetica Neue"/>
                <a:ea typeface="Helvetica Neue"/>
                <a:cs typeface="Helvetica Neue"/>
                <a:sym typeface="Helvetica Neue"/>
              </a:rPr>
              <a:t>“Thank You for your attention”; and now we’re available for any questions.</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375" name="Google Shape;37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Elaborate from the screen</a:t>
            </a:r>
            <a:endParaRPr/>
          </a:p>
        </p:txBody>
      </p:sp>
      <p:sp>
        <p:nvSpPr>
          <p:cNvPr id="211" name="Google Shape;2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chemeClr val="dk1"/>
              </a:buClr>
              <a:buSzPts val="1800"/>
              <a:buFont typeface="Calibri"/>
              <a:buNone/>
            </a:pPr>
            <a:r>
              <a:rPr lang="en-US" sz="1800">
                <a:latin typeface="Calibri"/>
                <a:ea typeface="Calibri"/>
                <a:cs typeface="Calibri"/>
                <a:sym typeface="Calibri"/>
              </a:rPr>
              <a:t>CryVesto PE seeks an innovative approach to address funding using the blockchain and smartcontracts for multi-media company "Light-Camera-Action"(LCA) to produce movies; games; NFTs; education &amp; entertainment material in the multi-verse and AR &amp; VR platforms for theme centered fan entertainment. Our goal is to expand investment opportunities to financiers and retail fans internationally to defragmentize the global entertainment industry.</a:t>
            </a:r>
            <a:endParaRPr/>
          </a:p>
          <a:p>
            <a:pPr marL="0" marR="0" lvl="0" indent="0" algn="l" rtl="0">
              <a:lnSpc>
                <a:spcPct val="107000"/>
              </a:lnSpc>
              <a:spcBef>
                <a:spcPts val="800"/>
              </a:spcBef>
              <a:spcAft>
                <a:spcPts val="0"/>
              </a:spcAft>
              <a:buNone/>
            </a:pPr>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Company’s Role and Strength: </a:t>
            </a:r>
            <a:r>
              <a:rPr lang="en-US" sz="1800">
                <a:latin typeface="Calibri"/>
                <a:ea typeface="Calibri"/>
                <a:cs typeface="Calibri"/>
                <a:sym typeface="Calibri"/>
              </a:rPr>
              <a:t>Utilizing our Fintech expertise, we bring closer proximity between creators, entertainers and fans to passionately support their favorite artists and entertainment themes. This provides monetary support from a larger group of investors who ordinarily wouldn’t be able to participate in financing entertainment projects. Our strength is creating global opportunities for fans who want to back their favorite artists and entertainment themes, but get a return on their money spent by investing to complement their amusement. </a:t>
            </a:r>
            <a:endParaRPr/>
          </a:p>
          <a:p>
            <a:pPr marL="0" marR="0" lvl="0" indent="0" algn="l" rtl="0">
              <a:lnSpc>
                <a:spcPct val="107000"/>
              </a:lnSpc>
              <a:spcBef>
                <a:spcPts val="800"/>
              </a:spcBef>
              <a:spcAft>
                <a:spcPts val="0"/>
              </a:spcAft>
              <a:buNone/>
            </a:pPr>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Need/Problem:</a:t>
            </a:r>
            <a:r>
              <a:rPr lang="en-US" sz="1800" b="0">
                <a:latin typeface="Calibri"/>
                <a:ea typeface="Calibri"/>
                <a:cs typeface="Calibri"/>
                <a:sym typeface="Calibri"/>
              </a:rPr>
              <a:t> With t</a:t>
            </a:r>
            <a:r>
              <a:rPr lang="en-US" sz="1800">
                <a:latin typeface="Calibri"/>
                <a:ea typeface="Calibri"/>
                <a:cs typeface="Calibri"/>
                <a:sym typeface="Calibri"/>
              </a:rPr>
              <a:t>he growing entertainment activity on the internet, and the increasing interest in cryptocurrency and NFTs we are addressing a need to bridge a gap with FinTech technologies to support a wider market of investors. </a:t>
            </a:r>
            <a:endParaRPr/>
          </a:p>
          <a:p>
            <a:pPr marL="0" marR="0" lvl="0" indent="0" algn="l" rtl="0">
              <a:lnSpc>
                <a:spcPct val="107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Unique Solution: </a:t>
            </a:r>
            <a:r>
              <a:rPr lang="en-US" sz="1800">
                <a:latin typeface="Calibri"/>
                <a:ea typeface="Calibri"/>
                <a:cs typeface="Calibri"/>
                <a:sym typeface="Calibri"/>
              </a:rPr>
              <a:t> </a:t>
            </a:r>
            <a:r>
              <a:rPr lang="en-US" sz="800">
                <a:latin typeface="Calibri"/>
                <a:ea typeface="Calibri"/>
                <a:cs typeface="Calibri"/>
                <a:sym typeface="Calibri"/>
              </a:rPr>
              <a:t>By attaching tangible IP assets with production projects, we can bring quantifiable returns to both fungible tokens(FTs) and non-fungible tokens(NFTs) in the LCA environment..</a:t>
            </a:r>
            <a:endParaRPr/>
          </a:p>
          <a:p>
            <a:pPr marL="0" marR="0" lvl="0" indent="0" algn="l" rtl="0">
              <a:lnSpc>
                <a:spcPct val="107000"/>
              </a:lnSpc>
              <a:spcBef>
                <a:spcPts val="800"/>
              </a:spcBef>
              <a:spcAft>
                <a:spcPts val="0"/>
              </a:spcAft>
              <a:buClr>
                <a:schemeClr val="dk1"/>
              </a:buClr>
              <a:buSzPts val="1800"/>
              <a:buFont typeface="Calibri"/>
              <a:buNone/>
            </a:pPr>
            <a:endParaRPr sz="1800" b="1">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Resources:</a:t>
            </a:r>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Competition: </a:t>
            </a:r>
            <a:r>
              <a:rPr lang="en-US" sz="1800">
                <a:latin typeface="Calibri"/>
                <a:ea typeface="Calibri"/>
                <a:cs typeface="Calibri"/>
                <a:sym typeface="Calibri"/>
              </a:rPr>
              <a:t>Currently we do not see any competition utilizing FinTech in this matter to finance an entertainment company using cryptocurrency &amp; NFTs, while providing investment opportunities to fans. </a:t>
            </a:r>
            <a:endParaRPr/>
          </a:p>
          <a:p>
            <a:pPr marL="0" marR="0" lvl="0" indent="0" algn="l" rtl="0">
              <a:lnSpc>
                <a:spcPct val="107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Marketing Strategy: </a:t>
            </a:r>
            <a:r>
              <a:rPr lang="en-US" sz="1800">
                <a:latin typeface="Calibri"/>
                <a:ea typeface="Calibri"/>
                <a:cs typeface="Calibri"/>
                <a:sym typeface="Calibri"/>
              </a:rPr>
              <a:t>Marketing investment opportunities regionally to prospective fans can provide them with quantifiable returns from various entertainment theme projects previously unavailable.  This can attract greater participation from regional fans by providing them opportunities in their favorite project themes and receive future returns in the form of 'Bollycoins'. This allows greater interaction between the studios, entertainers and fans to benefit from the financial returns of each production and enjoy the LCA entertainment ecosystem. </a:t>
            </a:r>
            <a:endParaRPr/>
          </a:p>
          <a:p>
            <a:pPr marL="0" marR="0" lvl="0" indent="0" algn="l" rtl="0">
              <a:lnSpc>
                <a:spcPct val="107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sz="1800" b="1">
                <a:latin typeface="Calibri"/>
                <a:ea typeface="Calibri"/>
                <a:cs typeface="Calibri"/>
                <a:sym typeface="Calibri"/>
              </a:rPr>
              <a:t>Conclusion: </a:t>
            </a:r>
            <a:r>
              <a:rPr lang="en-US" sz="1800">
                <a:latin typeface="Calibri"/>
                <a:ea typeface="Calibri"/>
                <a:cs typeface="Calibri"/>
                <a:sym typeface="Calibri"/>
              </a:rPr>
              <a:t>Including a broader audience of interested fans at large globally, we’re migrating the entertainment industry from regional isolation in its respective territorial markets to a more inclusive global intercultural entertainment company.  By including and addressing the needs of diverse cultures in entertainment, LCA also diversifies its portfolio revenue streams for greater chances of success and profits</a:t>
            </a:r>
            <a:endParaRPr sz="1800" b="1">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endParaRPr sz="1800" b="1">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marR="0" lvl="0" indent="0" algn="l" rtl="0">
              <a:lnSpc>
                <a:spcPct val="107000"/>
              </a:lnSpc>
              <a:spcBef>
                <a:spcPts val="800"/>
              </a:spcBef>
              <a:spcAft>
                <a:spcPts val="0"/>
              </a:spcAft>
              <a:buNone/>
            </a:pPr>
            <a:endParaRPr/>
          </a:p>
        </p:txBody>
      </p:sp>
      <p:sp>
        <p:nvSpPr>
          <p:cNvPr id="236" name="Google Shape;23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to introduce the Cryvesto Team…</a:t>
            </a:r>
            <a:endParaRPr/>
          </a:p>
        </p:txBody>
      </p:sp>
      <p:sp>
        <p:nvSpPr>
          <p:cNvPr id="245" name="Google Shape;2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000"/>
              <a:buFont typeface="Noto Sans Symbols"/>
              <a:buNone/>
            </a:pPr>
            <a:r>
              <a:rPr lang="en-US" sz="1800">
                <a:solidFill>
                  <a:srgbClr val="000000"/>
                </a:solidFill>
                <a:latin typeface="Arial"/>
                <a:ea typeface="Arial"/>
                <a:cs typeface="Arial"/>
                <a:sym typeface="Arial"/>
              </a:rPr>
              <a:t>As presented by Anusha, we used Streamlit app to show and get our project running</a:t>
            </a:r>
            <a:endParaRPr sz="180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800">
                <a:solidFill>
                  <a:srgbClr val="000000"/>
                </a:solidFill>
                <a:latin typeface="Arial"/>
                <a:ea typeface="Arial"/>
                <a:cs typeface="Arial"/>
                <a:sym typeface="Arial"/>
              </a:rPr>
              <a:t>We created two separate tabs </a:t>
            </a:r>
            <a:endParaRPr/>
          </a:p>
          <a:p>
            <a:pPr marL="285750" marR="0" lvl="0" indent="0" algn="l" rtl="0">
              <a:lnSpc>
                <a:spcPct val="107000"/>
              </a:lnSpc>
              <a:spcBef>
                <a:spcPts val="0"/>
              </a:spcBef>
              <a:spcAft>
                <a:spcPts val="0"/>
              </a:spcAft>
              <a:buNone/>
            </a:pPr>
            <a:endParaRPr sz="1800">
              <a:solidFill>
                <a:srgbClr val="000000"/>
              </a:solidFill>
              <a:latin typeface="Arial"/>
              <a:ea typeface="Arial"/>
              <a:cs typeface="Arial"/>
              <a:sym typeface="Arial"/>
            </a:endParaRPr>
          </a:p>
          <a:p>
            <a:pPr marL="0" marR="0" lvl="0" indent="0" algn="l" rtl="0">
              <a:lnSpc>
                <a:spcPct val="107000"/>
              </a:lnSpc>
              <a:spcBef>
                <a:spcPts val="0"/>
              </a:spcBef>
              <a:spcAft>
                <a:spcPts val="0"/>
              </a:spcAft>
              <a:buNone/>
            </a:pPr>
            <a:r>
              <a:rPr lang="en-US" sz="1800">
                <a:solidFill>
                  <a:srgbClr val="000000"/>
                </a:solidFill>
                <a:latin typeface="Arial"/>
                <a:ea typeface="Arial"/>
                <a:cs typeface="Arial"/>
                <a:sym typeface="Arial"/>
              </a:rPr>
              <a:t>We used a combination of Streamlit code together with creating functions which presented some difficulties:</a:t>
            </a:r>
            <a:endParaRPr/>
          </a:p>
          <a:p>
            <a:pPr marL="0" marR="0" lvl="0" indent="0" algn="l" rtl="0">
              <a:lnSpc>
                <a:spcPct val="107000"/>
              </a:lnSpc>
              <a:spcBef>
                <a:spcPts val="0"/>
              </a:spcBef>
              <a:spcAft>
                <a:spcPts val="0"/>
              </a:spcAft>
              <a:buNone/>
            </a:pPr>
            <a:endParaRPr sz="1800">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 difficulty lay in properly connecting the smart contracts and imbedding them into the python code. </a:t>
            </a:r>
            <a:endParaRPr/>
          </a:p>
          <a:p>
            <a:pPr marL="285750" marR="0" lvl="0" indent="-285750" algn="l" rtl="0">
              <a:lnSpc>
                <a:spcPct val="150000"/>
              </a:lnSpc>
              <a:spcBef>
                <a:spcPts val="600"/>
              </a:spcBef>
              <a:spcAft>
                <a:spcPts val="0"/>
              </a:spcAft>
              <a:buClr>
                <a:srgbClr val="000000"/>
              </a:buClr>
              <a:buSzPts val="1800"/>
              <a:buFont typeface="Arial"/>
              <a:buChar char="•"/>
            </a:pPr>
            <a:r>
              <a:rPr lang="en-US" sz="1800">
                <a:solidFill>
                  <a:srgbClr val="000000"/>
                </a:solidFill>
                <a:latin typeface="Arial"/>
                <a:ea typeface="Arial"/>
                <a:cs typeface="Arial"/>
                <a:sym typeface="Arial"/>
              </a:rPr>
              <a:t> had to find solutions in getting the correct abi and making correct calls to the solidity code &amp; back to the streamlit code that acted as our front end</a:t>
            </a:r>
            <a:endParaRPr sz="1800">
              <a:solidFill>
                <a:schemeClr val="dk1"/>
              </a:solidFill>
              <a:latin typeface="Calibri"/>
              <a:ea typeface="Calibri"/>
              <a:cs typeface="Calibri"/>
              <a:sym typeface="Calibri"/>
            </a:endParaRPr>
          </a:p>
          <a:p>
            <a:pPr marL="285750" marR="0" lvl="0" indent="-285750" algn="l" rtl="0">
              <a:lnSpc>
                <a:spcPct val="15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1800">
                <a:solidFill>
                  <a:srgbClr val="000000"/>
                </a:solidFill>
                <a:latin typeface="Arial"/>
                <a:ea typeface="Arial"/>
                <a:cs typeface="Arial"/>
                <a:sym typeface="Arial"/>
              </a:rPr>
              <a:t>there was a lot of consideration given in the placement of where each function had to be </a:t>
            </a:r>
            <a:endParaRPr sz="1800">
              <a:solidFill>
                <a:schemeClr val="dk1"/>
              </a:solidFill>
              <a:latin typeface="Calibri"/>
              <a:ea typeface="Calibri"/>
              <a:cs typeface="Calibri"/>
              <a:sym typeface="Calibri"/>
            </a:endParaRPr>
          </a:p>
          <a:p>
            <a:pPr marL="285750" marR="0" lvl="0" indent="-285750" algn="l" rtl="0">
              <a:lnSpc>
                <a:spcPct val="15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1800">
                <a:solidFill>
                  <a:srgbClr val="000000"/>
                </a:solidFill>
                <a:latin typeface="Arial"/>
                <a:ea typeface="Arial"/>
                <a:cs typeface="Arial"/>
                <a:sym typeface="Arial"/>
              </a:rPr>
              <a:t>in the future we wish to lean away from streamlit to a more reliable platform &amp; that causes less issues</a:t>
            </a:r>
            <a:endParaRPr sz="1800">
              <a:latin typeface="Calibri"/>
              <a:ea typeface="Calibri"/>
              <a:cs typeface="Calibri"/>
              <a:sym typeface="Calibri"/>
            </a:endParaRPr>
          </a:p>
          <a:p>
            <a:pPr marL="285750" marR="0" lvl="0" indent="-222250" algn="l" rtl="0">
              <a:lnSpc>
                <a:spcPct val="107000"/>
              </a:lnSpc>
              <a:spcBef>
                <a:spcPts val="600"/>
              </a:spcBef>
              <a:spcAft>
                <a:spcPts val="0"/>
              </a:spcAft>
              <a:buClr>
                <a:schemeClr val="dk1"/>
              </a:buClr>
              <a:buSzPts val="1000"/>
              <a:buFont typeface="Arial"/>
              <a:buNone/>
            </a:pPr>
            <a:endParaRPr sz="1800">
              <a:solidFill>
                <a:srgbClr val="000000"/>
              </a:solidFill>
              <a:latin typeface="Calibri"/>
              <a:ea typeface="Calibri"/>
              <a:cs typeface="Calibri"/>
              <a:sym typeface="Calibri"/>
            </a:endParaRPr>
          </a:p>
          <a:p>
            <a:pPr marL="0" lvl="0" indent="0" algn="l" rtl="0">
              <a:spcBef>
                <a:spcPts val="600"/>
              </a:spcBef>
              <a:spcAft>
                <a:spcPts val="0"/>
              </a:spcAft>
              <a:buNone/>
            </a:pPr>
            <a:endParaRPr/>
          </a:p>
        </p:txBody>
      </p:sp>
      <p:sp>
        <p:nvSpPr>
          <p:cNvPr id="280" name="Google Shape;28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latin typeface="Calibri"/>
                <a:ea typeface="Calibri"/>
                <a:cs typeface="Calibri"/>
                <a:sym typeface="Calibri"/>
              </a:rPr>
              <a:t>Ashok’s Script</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marR="0" lvl="0" indent="0" algn="l" rtl="0">
              <a:spcBef>
                <a:spcPts val="0"/>
              </a:spcBef>
              <a:spcAft>
                <a:spcPts val="0"/>
              </a:spcAft>
              <a:buNone/>
            </a:pPr>
            <a:r>
              <a:rPr lang="en-US" sz="1800">
                <a:latin typeface="Calibri"/>
                <a:ea typeface="Calibri"/>
                <a:cs typeface="Calibri"/>
                <a:sym typeface="Calibri"/>
              </a:rPr>
              <a:t>As you must have observed that we need both NFTs and Fungible Tokens for raising funds.  That would require ERC20 and 721. Instead, we chose to use the more cost-effective  ERC1155 which combines the functions of two standards into one. On one hand it was easier, but on the other we had to develop a number of functions in Solidity to conduct the transactions.  We also used IPFS to store the NFTs. On the flip side, after the movie is produced, the realized Profits are disbursed in the form of BOLLYCOINS, our company’s cryptocurrency, be it Dividends, Royalties or just rewards.   Our team members also looked at standards like EIP 2981 for Royalty treatment. Due the lack of time and increased complexity, the Dividend module is yet to be integrated into the code. </a:t>
            </a:r>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marR="0" lvl="0" indent="0" algn="l" rtl="0">
              <a:spcBef>
                <a:spcPts val="0"/>
              </a:spcBef>
              <a:spcAft>
                <a:spcPts val="0"/>
              </a:spcAft>
              <a:buNone/>
            </a:pPr>
            <a:r>
              <a:rPr lang="en-US" sz="1800">
                <a:latin typeface="Calibri"/>
                <a:ea typeface="Calibri"/>
                <a:cs typeface="Calibri"/>
                <a:sym typeface="Calibri"/>
              </a:rPr>
              <a:t>We faced a number of challenges due to lack of available functions in the 1155 contract, and we found Streamlit interface to Solidity unreliable – it may very well be due to lack of experience on our part. But, the blessing in disguise is the fact that we learnt a lot of how to code in Solidity.</a:t>
            </a:r>
            <a:endParaRPr/>
          </a:p>
          <a:p>
            <a:pPr marL="0" marR="0" lvl="0" indent="0" algn="l" rtl="0">
              <a:lnSpc>
                <a:spcPct val="107000"/>
              </a:lnSpc>
              <a:spcBef>
                <a:spcPts val="0"/>
              </a:spcBef>
              <a:spcAft>
                <a:spcPts val="0"/>
              </a:spcAft>
              <a:buNone/>
            </a:pPr>
            <a:endParaRPr sz="1800">
              <a:latin typeface="Calibri"/>
              <a:ea typeface="Calibri"/>
              <a:cs typeface="Calibri"/>
              <a:sym typeface="Calibri"/>
            </a:endParaRPr>
          </a:p>
        </p:txBody>
      </p:sp>
      <p:sp>
        <p:nvSpPr>
          <p:cNvPr id="303" name="Google Shape;30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fungible token for ‘Lights-Camera-Action’ MultiMedia Production LLC ecosystem. It provides a medium of monetary exchange within the LCA ecosystem for investors to finance projects and receive dividends or royalties from NFT themed entertainment projects. Creators and artists can also get royalties for their Intellectual Property, as long as they own it. They can also sell the NFT and receive “BollyCoins” and use for other tranactions in the LCA ecosystem.  </a:t>
            </a:r>
            <a:endParaRPr/>
          </a:p>
        </p:txBody>
      </p:sp>
      <p:sp>
        <p:nvSpPr>
          <p:cNvPr id="313" name="Google Shape;31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4" y="1051551"/>
            <a:ext cx="3565524" cy="238489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9" name="Google Shape;19;p16"/>
          <p:cNvGrpSpPr/>
          <p:nvPr/>
        </p:nvGrpSpPr>
        <p:grpSpPr>
          <a:xfrm rot="5400000">
            <a:off x="10835022" y="5500185"/>
            <a:ext cx="828358" cy="828358"/>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 name="Google Shape;21;p16"/>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2" name="Google Shape;22;p16"/>
          <p:cNvSpPr txBox="1">
            <a:spLocks noGrp="1"/>
          </p:cNvSpPr>
          <p:nvPr>
            <p:ph type="body" idx="1"/>
          </p:nvPr>
        </p:nvSpPr>
        <p:spPr>
          <a:xfrm>
            <a:off x="7999413" y="3568700"/>
            <a:ext cx="3565524" cy="173196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2000"/>
              <a:buNone/>
              <a:defRPr sz="2000"/>
            </a:lvl2pPr>
            <a:lvl3pPr marL="1371600" lvl="2" indent="-228600" algn="l">
              <a:lnSpc>
                <a:spcPct val="110000"/>
              </a:lnSpc>
              <a:spcBef>
                <a:spcPts val="800"/>
              </a:spcBef>
              <a:spcAft>
                <a:spcPts val="0"/>
              </a:spcAft>
              <a:buClr>
                <a:schemeClr val="lt1"/>
              </a:buClr>
              <a:buSzPts val="2000"/>
              <a:buNone/>
              <a:defRPr sz="2000"/>
            </a:lvl3pPr>
            <a:lvl4pPr marL="1828800" lvl="3" indent="-228600" algn="l">
              <a:lnSpc>
                <a:spcPct val="110000"/>
              </a:lnSpc>
              <a:spcBef>
                <a:spcPts val="800"/>
              </a:spcBef>
              <a:spcAft>
                <a:spcPts val="0"/>
              </a:spcAft>
              <a:buClr>
                <a:schemeClr val="lt1"/>
              </a:buClr>
              <a:buSzPts val="2000"/>
              <a:buNone/>
              <a:defRPr sz="2000"/>
            </a:lvl4pPr>
            <a:lvl5pPr marL="2286000" lvl="4" indent="-228600" algn="l">
              <a:lnSpc>
                <a:spcPct val="110000"/>
              </a:lnSpc>
              <a:spcBef>
                <a:spcPts val="800"/>
              </a:spcBef>
              <a:spcAft>
                <a:spcPts val="0"/>
              </a:spcAft>
              <a:buClr>
                <a:schemeClr val="lt1"/>
              </a:buClr>
              <a:buSzPts val="2000"/>
              <a:buNone/>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break">
  <p:cSld name="4_Section break">
    <p:bg>
      <p:bgPr>
        <a:solidFill>
          <a:schemeClr val="dk1"/>
        </a:solidFill>
        <a:effectLst/>
      </p:bgPr>
    </p:bg>
    <p:spTree>
      <p:nvGrpSpPr>
        <p:cNvPr id="1" name="Shape 128"/>
        <p:cNvGrpSpPr/>
        <p:nvPr/>
      </p:nvGrpSpPr>
      <p:grpSpPr>
        <a:xfrm>
          <a:off x="0" y="0"/>
          <a:ext cx="0" cy="0"/>
          <a:chOff x="0" y="0"/>
          <a:chExt cx="0" cy="0"/>
        </a:xfrm>
      </p:grpSpPr>
      <p:sp>
        <p:nvSpPr>
          <p:cNvPr id="129" name="Google Shape;129;p25"/>
          <p:cNvSpPr>
            <a:spLocks noGrp="1"/>
          </p:cNvSpPr>
          <p:nvPr>
            <p:ph type="pic" idx="2"/>
          </p:nvPr>
        </p:nvSpPr>
        <p:spPr>
          <a:xfrm>
            <a:off x="0" y="0"/>
            <a:ext cx="12192000" cy="6858000"/>
          </a:xfrm>
          <a:prstGeom prst="rect">
            <a:avLst/>
          </a:prstGeom>
          <a:solidFill>
            <a:schemeClr val="accent5"/>
          </a:solidFill>
          <a:ln>
            <a:noFill/>
          </a:ln>
        </p:spPr>
      </p:sp>
      <p:sp>
        <p:nvSpPr>
          <p:cNvPr id="130" name="Google Shape;130;p2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3" name="Google Shape;133;p25"/>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4" name="Google Shape;134;p25"/>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5" name="Google Shape;135;p25"/>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5"/>
          <p:cNvSpPr txBox="1">
            <a:spLocks noGrp="1"/>
          </p:cNvSpPr>
          <p:nvPr>
            <p:ph type="subTitle" idx="1"/>
          </p:nvPr>
        </p:nvSpPr>
        <p:spPr>
          <a:xfrm>
            <a:off x="550863" y="3816724"/>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Section break">
  <p:cSld name="5_Section break">
    <p:bg>
      <p:bgPr>
        <a:solidFill>
          <a:schemeClr val="dk1"/>
        </a:solidFill>
        <a:effectLst/>
      </p:bgPr>
    </p:bg>
    <p:spTree>
      <p:nvGrpSpPr>
        <p:cNvPr id="1" name="Shape 137"/>
        <p:cNvGrpSpPr/>
        <p:nvPr/>
      </p:nvGrpSpPr>
      <p:grpSpPr>
        <a:xfrm>
          <a:off x="0" y="0"/>
          <a:ext cx="0" cy="0"/>
          <a:chOff x="0" y="0"/>
          <a:chExt cx="0" cy="0"/>
        </a:xfrm>
      </p:grpSpPr>
      <p:sp>
        <p:nvSpPr>
          <p:cNvPr id="138" name="Google Shape;138;p26"/>
          <p:cNvSpPr>
            <a:spLocks noGrp="1"/>
          </p:cNvSpPr>
          <p:nvPr>
            <p:ph type="pic" idx="2"/>
          </p:nvPr>
        </p:nvSpPr>
        <p:spPr>
          <a:xfrm>
            <a:off x="0" y="0"/>
            <a:ext cx="12192000" cy="6858000"/>
          </a:xfrm>
          <a:prstGeom prst="rect">
            <a:avLst/>
          </a:prstGeom>
          <a:solidFill>
            <a:schemeClr val="dk2"/>
          </a:solidFill>
          <a:ln>
            <a:noFill/>
          </a:ln>
        </p:spPr>
      </p:sp>
      <p:sp>
        <p:nvSpPr>
          <p:cNvPr id="139" name="Google Shape;139;p26"/>
          <p:cNvSpPr txBox="1">
            <a:spLocks noGrp="1"/>
          </p:cNvSpPr>
          <p:nvPr>
            <p:ph type="subTitle" idx="1"/>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spcFirstLastPara="1" wrap="square" lIns="0" tIns="0" rIns="0" bIns="0" anchor="t" anchorCtr="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40" name="Google Shape;140;p26"/>
          <p:cNvSpPr txBox="1">
            <a:spLocks noGrp="1"/>
          </p:cNvSpPr>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Content 3 column">
  <p:cSld name="11_Content 3 column">
    <p:spTree>
      <p:nvGrpSpPr>
        <p:cNvPr id="1" name="Shape 141"/>
        <p:cNvGrpSpPr/>
        <p:nvPr/>
      </p:nvGrpSpPr>
      <p:grpSpPr>
        <a:xfrm>
          <a:off x="0" y="0"/>
          <a:ext cx="0" cy="0"/>
          <a:chOff x="0" y="0"/>
          <a:chExt cx="0" cy="0"/>
        </a:xfrm>
      </p:grpSpPr>
      <p:grpSp>
        <p:nvGrpSpPr>
          <p:cNvPr id="142" name="Google Shape;142;p27"/>
          <p:cNvGrpSpPr/>
          <p:nvPr/>
        </p:nvGrpSpPr>
        <p:grpSpPr>
          <a:xfrm>
            <a:off x="100472" y="5036395"/>
            <a:ext cx="2083885" cy="2083885"/>
            <a:chOff x="4842143" y="3556857"/>
            <a:chExt cx="2083885" cy="2083885"/>
          </a:xfrm>
        </p:grpSpPr>
        <p:sp>
          <p:nvSpPr>
            <p:cNvPr id="143" name="Google Shape;143;p27"/>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4" name="Google Shape;144;p27"/>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5" name="Google Shape;145;p27"/>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6" name="Google Shape;146;p27"/>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47" name="Google Shape;147;p27"/>
          <p:cNvSpPr/>
          <p:nvPr/>
        </p:nvSpPr>
        <p:spPr>
          <a:xfrm rot="2700000">
            <a:off x="10834944" y="17126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8" name="Google Shape;148;p27"/>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9" name="Google Shape;149;p27"/>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0" name="Google Shape;150;p27"/>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7"/>
          <p:cNvSpPr txBox="1">
            <a:spLocks noGrp="1"/>
          </p:cNvSpPr>
          <p:nvPr>
            <p:ph type="body" idx="1"/>
          </p:nvPr>
        </p:nvSpPr>
        <p:spPr>
          <a:xfrm>
            <a:off x="550864" y="1731375"/>
            <a:ext cx="356393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2" name="Google Shape;152;p27"/>
          <p:cNvSpPr txBox="1">
            <a:spLocks noGrp="1"/>
          </p:cNvSpPr>
          <p:nvPr>
            <p:ph type="body" idx="2"/>
          </p:nvPr>
        </p:nvSpPr>
        <p:spPr>
          <a:xfrm>
            <a:off x="559476" y="2432304"/>
            <a:ext cx="3563936" cy="351555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sz="1800"/>
            </a:lvl1pPr>
            <a:lvl2pPr marL="914400" lvl="1" indent="-342900" algn="l">
              <a:lnSpc>
                <a:spcPct val="110000"/>
              </a:lnSpc>
              <a:spcBef>
                <a:spcPts val="800"/>
              </a:spcBef>
              <a:spcAft>
                <a:spcPts val="0"/>
              </a:spcAft>
              <a:buClr>
                <a:schemeClr val="lt1"/>
              </a:buClr>
              <a:buSzPts val="1800"/>
              <a:buChar char="•"/>
              <a:defRPr sz="1800"/>
            </a:lvl2pPr>
            <a:lvl3pPr marL="1371600" lvl="2" indent="-342900" algn="l">
              <a:lnSpc>
                <a:spcPct val="110000"/>
              </a:lnSpc>
              <a:spcBef>
                <a:spcPts val="800"/>
              </a:spcBef>
              <a:spcAft>
                <a:spcPts val="0"/>
              </a:spcAft>
              <a:buClr>
                <a:schemeClr val="lt1"/>
              </a:buClr>
              <a:buSzPts val="1800"/>
              <a:buChar char="•"/>
              <a:defRPr sz="1800"/>
            </a:lvl3pPr>
            <a:lvl4pPr marL="1828800" lvl="3" indent="-342900" algn="l">
              <a:lnSpc>
                <a:spcPct val="110000"/>
              </a:lnSpc>
              <a:spcBef>
                <a:spcPts val="800"/>
              </a:spcBef>
              <a:spcAft>
                <a:spcPts val="0"/>
              </a:spcAft>
              <a:buClr>
                <a:schemeClr val="lt1"/>
              </a:buClr>
              <a:buSzPts val="1800"/>
              <a:buChar char="•"/>
              <a:defRPr sz="1800"/>
            </a:lvl4pPr>
            <a:lvl5pPr marL="2286000" lvl="4" indent="-342900" algn="l">
              <a:lnSpc>
                <a:spcPct val="110000"/>
              </a:lnSpc>
              <a:spcBef>
                <a:spcPts val="800"/>
              </a:spcBef>
              <a:spcAft>
                <a:spcPts val="0"/>
              </a:spcAft>
              <a:buClr>
                <a:schemeClr val="lt1"/>
              </a:buClr>
              <a:buSzPts val="1800"/>
              <a:buChar char="•"/>
              <a:defRPr sz="18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27"/>
          <p:cNvSpPr txBox="1">
            <a:spLocks noGrp="1"/>
          </p:cNvSpPr>
          <p:nvPr>
            <p:ph type="body" idx="3"/>
          </p:nvPr>
        </p:nvSpPr>
        <p:spPr>
          <a:xfrm>
            <a:off x="4341573"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27"/>
          <p:cNvSpPr txBox="1">
            <a:spLocks noGrp="1"/>
          </p:cNvSpPr>
          <p:nvPr>
            <p:ph type="body" idx="4"/>
          </p:nvPr>
        </p:nvSpPr>
        <p:spPr>
          <a:xfrm>
            <a:off x="4341573"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5" name="Google Shape;155;p27"/>
          <p:cNvSpPr txBox="1">
            <a:spLocks noGrp="1"/>
          </p:cNvSpPr>
          <p:nvPr>
            <p:ph type="body" idx="5"/>
          </p:nvPr>
        </p:nvSpPr>
        <p:spPr>
          <a:xfrm>
            <a:off x="8139659"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6" name="Google Shape;156;p27"/>
          <p:cNvSpPr txBox="1">
            <a:spLocks noGrp="1"/>
          </p:cNvSpPr>
          <p:nvPr>
            <p:ph type="body" idx="6"/>
          </p:nvPr>
        </p:nvSpPr>
        <p:spPr>
          <a:xfrm>
            <a:off x="8139659"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7" name="Google Shape;157;p2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8"/>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3" name="Google Shape;163;p2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8"/>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7" name="Google Shape;167;p28"/>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8" name="Google Shape;168;p28"/>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69" name="Google Shape;169;p28"/>
          <p:cNvGrpSpPr/>
          <p:nvPr/>
        </p:nvGrpSpPr>
        <p:grpSpPr>
          <a:xfrm>
            <a:off x="1292493" y="4299807"/>
            <a:ext cx="2083885" cy="2083885"/>
            <a:chOff x="4842143" y="3556857"/>
            <a:chExt cx="2083885" cy="2083885"/>
          </a:xfrm>
        </p:grpSpPr>
        <p:sp>
          <p:nvSpPr>
            <p:cNvPr id="170" name="Google Shape;170;p28"/>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1" name="Google Shape;171;p28"/>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2" name="Google Shape;172;p28"/>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3" name="Google Shape;173;p28"/>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29"/>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76" name="Google Shape;176;p29"/>
          <p:cNvGrpSpPr/>
          <p:nvPr/>
        </p:nvGrpSpPr>
        <p:grpSpPr>
          <a:xfrm>
            <a:off x="233344" y="5384019"/>
            <a:ext cx="828357" cy="828357"/>
            <a:chOff x="2895711" y="1234487"/>
            <a:chExt cx="828357" cy="828357"/>
          </a:xfrm>
        </p:grpSpPr>
        <p:sp>
          <p:nvSpPr>
            <p:cNvPr id="177" name="Google Shape;177;p29"/>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8" name="Google Shape;178;p29"/>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79" name="Google Shape;179;p29"/>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9"/>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1" name="Google Shape;181;p29"/>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2" name="Google Shape;182;p2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3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9"/>
        <p:cNvGrpSpPr/>
        <p:nvPr/>
      </p:nvGrpSpPr>
      <p:grpSpPr>
        <a:xfrm>
          <a:off x="0" y="0"/>
          <a:ext cx="0" cy="0"/>
          <a:chOff x="0" y="0"/>
          <a:chExt cx="0" cy="0"/>
        </a:xfrm>
      </p:grpSpPr>
      <p:grpSp>
        <p:nvGrpSpPr>
          <p:cNvPr id="190" name="Google Shape;190;p31"/>
          <p:cNvGrpSpPr/>
          <p:nvPr/>
        </p:nvGrpSpPr>
        <p:grpSpPr>
          <a:xfrm>
            <a:off x="4752748" y="4823504"/>
            <a:ext cx="1656714" cy="1656714"/>
            <a:chOff x="2481534" y="2139594"/>
            <a:chExt cx="1656714" cy="1656714"/>
          </a:xfrm>
        </p:grpSpPr>
        <p:sp>
          <p:nvSpPr>
            <p:cNvPr id="191" name="Google Shape;191;p31"/>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31"/>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3" name="Google Shape;193;p31"/>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95" name="Google Shape;195;p31"/>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96" name="Google Shape;196;p3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4" y="549275"/>
            <a:ext cx="3565524" cy="199785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3" y="2677306"/>
            <a:ext cx="3565525" cy="341551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17"/>
          <p:cNvSpPr>
            <a:spLocks noGrp="1"/>
          </p:cNvSpPr>
          <p:nvPr>
            <p:ph type="pic" idx="2"/>
          </p:nvPr>
        </p:nvSpPr>
        <p:spPr>
          <a:xfrm>
            <a:off x="5208928" y="1596771"/>
            <a:ext cx="3448558"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2"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33" name="Google Shape;33;p17"/>
          <p:cNvGrpSpPr/>
          <p:nvPr/>
        </p:nvGrpSpPr>
        <p:grpSpPr>
          <a:xfrm>
            <a:off x="5585919" y="5592565"/>
            <a:ext cx="828358"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5" name="Google Shape;35;p17"/>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550863" y="45072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a:spLocks noGrp="1"/>
          </p:cNvSpPr>
          <p:nvPr>
            <p:ph type="pic" idx="2"/>
          </p:nvPr>
        </p:nvSpPr>
        <p:spPr>
          <a:xfrm>
            <a:off x="0" y="0"/>
            <a:ext cx="3054096" cy="3776472"/>
          </a:xfrm>
          <a:prstGeom prst="rect">
            <a:avLst/>
          </a:prstGeom>
          <a:solidFill>
            <a:schemeClr val="accent5"/>
          </a:solidFill>
          <a:ln>
            <a:noFill/>
          </a:ln>
        </p:spPr>
      </p:sp>
      <p:sp>
        <p:nvSpPr>
          <p:cNvPr id="39" name="Google Shape;39;p18"/>
          <p:cNvSpPr>
            <a:spLocks noGrp="1"/>
          </p:cNvSpPr>
          <p:nvPr>
            <p:ph type="pic" idx="3"/>
          </p:nvPr>
        </p:nvSpPr>
        <p:spPr>
          <a:xfrm>
            <a:off x="3054096" y="0"/>
            <a:ext cx="3054096" cy="3776472"/>
          </a:xfrm>
          <a:prstGeom prst="rect">
            <a:avLst/>
          </a:prstGeom>
          <a:solidFill>
            <a:schemeClr val="accent5"/>
          </a:solidFill>
          <a:ln>
            <a:noFill/>
          </a:ln>
        </p:spPr>
      </p:sp>
      <p:sp>
        <p:nvSpPr>
          <p:cNvPr id="40" name="Google Shape;40;p18"/>
          <p:cNvSpPr>
            <a:spLocks noGrp="1"/>
          </p:cNvSpPr>
          <p:nvPr>
            <p:ph type="pic" idx="4"/>
          </p:nvPr>
        </p:nvSpPr>
        <p:spPr>
          <a:xfrm>
            <a:off x="6083808" y="0"/>
            <a:ext cx="3054096" cy="3776472"/>
          </a:xfrm>
          <a:prstGeom prst="rect">
            <a:avLst/>
          </a:prstGeom>
          <a:solidFill>
            <a:schemeClr val="accent5"/>
          </a:solidFill>
          <a:ln>
            <a:noFill/>
          </a:ln>
        </p:spPr>
      </p:sp>
      <p:sp>
        <p:nvSpPr>
          <p:cNvPr id="41" name="Google Shape;41;p18"/>
          <p:cNvSpPr>
            <a:spLocks noGrp="1"/>
          </p:cNvSpPr>
          <p:nvPr>
            <p:ph type="pic" idx="5"/>
          </p:nvPr>
        </p:nvSpPr>
        <p:spPr>
          <a:xfrm>
            <a:off x="9137904" y="0"/>
            <a:ext cx="3054096" cy="3776472"/>
          </a:xfrm>
          <a:prstGeom prst="rect">
            <a:avLst/>
          </a:prstGeom>
          <a:solidFill>
            <a:schemeClr val="accent5"/>
          </a:solidFill>
          <a:ln>
            <a:noFill/>
          </a:ln>
        </p:spPr>
      </p:sp>
      <p:sp>
        <p:nvSpPr>
          <p:cNvPr id="42" name="Google Shape;42;p1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8"/>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000"/>
              </a:spcBef>
              <a:spcAft>
                <a:spcPts val="0"/>
              </a:spcAft>
              <a:buClr>
                <a:schemeClr val="lt1"/>
              </a:buClr>
              <a:buSzPts val="2000"/>
              <a:buFont typeface="Arial"/>
              <a:buChar char="•"/>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_Summary">
  <p:cSld name="12_Summary">
    <p:spTree>
      <p:nvGrpSpPr>
        <p:cNvPr id="1" name="Shape 46"/>
        <p:cNvGrpSpPr/>
        <p:nvPr/>
      </p:nvGrpSpPr>
      <p:grpSpPr>
        <a:xfrm>
          <a:off x="0" y="0"/>
          <a:ext cx="0" cy="0"/>
          <a:chOff x="0" y="0"/>
          <a:chExt cx="0" cy="0"/>
        </a:xfrm>
      </p:grpSpPr>
      <p:sp>
        <p:nvSpPr>
          <p:cNvPr id="47" name="Google Shape;47;p19"/>
          <p:cNvSpPr txBox="1">
            <a:spLocks noGrp="1"/>
          </p:cNvSpPr>
          <p:nvPr>
            <p:ph type="title"/>
          </p:nvPr>
        </p:nvSpPr>
        <p:spPr>
          <a:xfrm>
            <a:off x="550863" y="45085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9"/>
          <p:cNvSpPr>
            <a:spLocks noGrp="1"/>
          </p:cNvSpPr>
          <p:nvPr>
            <p:ph type="pic" idx="2"/>
          </p:nvPr>
        </p:nvSpPr>
        <p:spPr>
          <a:xfrm>
            <a:off x="0" y="0"/>
            <a:ext cx="12192000" cy="3776472"/>
          </a:xfrm>
          <a:prstGeom prst="rect">
            <a:avLst/>
          </a:prstGeom>
          <a:solidFill>
            <a:schemeClr val="accent5"/>
          </a:solidFill>
          <a:ln>
            <a:noFill/>
          </a:ln>
        </p:spPr>
      </p:sp>
      <p:sp>
        <p:nvSpPr>
          <p:cNvPr id="49" name="Google Shape;49;p19"/>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19"/>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8_Team">
  <p:cSld name="8_Team">
    <p:spTree>
      <p:nvGrpSpPr>
        <p:cNvPr id="1" name="Shape 54"/>
        <p:cNvGrpSpPr/>
        <p:nvPr/>
      </p:nvGrpSpPr>
      <p:grpSpPr>
        <a:xfrm>
          <a:off x="0" y="0"/>
          <a:ext cx="0" cy="0"/>
          <a:chOff x="0" y="0"/>
          <a:chExt cx="0" cy="0"/>
        </a:xfrm>
      </p:grpSpPr>
      <p:sp>
        <p:nvSpPr>
          <p:cNvPr id="55" name="Google Shape;55;p20"/>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6" name="Google Shape;56;p20"/>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7" name="Google Shape;57;p20"/>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 name="Google Shape;58;p20"/>
          <p:cNvGrpSpPr/>
          <p:nvPr/>
        </p:nvGrpSpPr>
        <p:grpSpPr>
          <a:xfrm>
            <a:off x="1763106" y="4294374"/>
            <a:ext cx="2083885" cy="2083885"/>
            <a:chOff x="4842143" y="3556857"/>
            <a:chExt cx="2083885" cy="2083885"/>
          </a:xfrm>
        </p:grpSpPr>
        <p:sp>
          <p:nvSpPr>
            <p:cNvPr id="59" name="Google Shape;59;p20"/>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0" name="Google Shape;60;p20"/>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1" name="Google Shape;61;p20"/>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2" name="Google Shape;62;p20"/>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63" name="Google Shape;63;p20"/>
          <p:cNvSpPr>
            <a:spLocks noGrp="1"/>
          </p:cNvSpPr>
          <p:nvPr>
            <p:ph type="pic" idx="2"/>
          </p:nvPr>
        </p:nvSpPr>
        <p:spPr>
          <a:xfrm>
            <a:off x="1078992" y="1990724"/>
            <a:ext cx="1691640" cy="1435608"/>
          </a:xfrm>
          <a:prstGeom prst="rect">
            <a:avLst/>
          </a:prstGeom>
          <a:solidFill>
            <a:schemeClr val="accent5"/>
          </a:solidFill>
          <a:ln>
            <a:noFill/>
          </a:ln>
        </p:spPr>
      </p:sp>
      <p:sp>
        <p:nvSpPr>
          <p:cNvPr id="64" name="Google Shape;64;p20"/>
          <p:cNvSpPr>
            <a:spLocks noGrp="1"/>
          </p:cNvSpPr>
          <p:nvPr>
            <p:ph type="pic" idx="3"/>
          </p:nvPr>
        </p:nvSpPr>
        <p:spPr>
          <a:xfrm>
            <a:off x="3838384" y="1990724"/>
            <a:ext cx="1691640" cy="1435608"/>
          </a:xfrm>
          <a:prstGeom prst="rect">
            <a:avLst/>
          </a:prstGeom>
          <a:solidFill>
            <a:schemeClr val="accent5"/>
          </a:solidFill>
          <a:ln>
            <a:noFill/>
          </a:ln>
        </p:spPr>
      </p:sp>
      <p:sp>
        <p:nvSpPr>
          <p:cNvPr id="65" name="Google Shape;65;p20"/>
          <p:cNvSpPr>
            <a:spLocks noGrp="1"/>
          </p:cNvSpPr>
          <p:nvPr>
            <p:ph type="pic" idx="4"/>
          </p:nvPr>
        </p:nvSpPr>
        <p:spPr>
          <a:xfrm>
            <a:off x="6661976" y="1993392"/>
            <a:ext cx="1691640" cy="1435608"/>
          </a:xfrm>
          <a:prstGeom prst="rect">
            <a:avLst/>
          </a:prstGeom>
          <a:solidFill>
            <a:schemeClr val="accent5"/>
          </a:solidFill>
          <a:ln>
            <a:noFill/>
          </a:ln>
        </p:spPr>
      </p:sp>
      <p:sp>
        <p:nvSpPr>
          <p:cNvPr id="66" name="Google Shape;66;p20"/>
          <p:cNvSpPr>
            <a:spLocks noGrp="1"/>
          </p:cNvSpPr>
          <p:nvPr>
            <p:ph type="pic" idx="5"/>
          </p:nvPr>
        </p:nvSpPr>
        <p:spPr>
          <a:xfrm>
            <a:off x="9485568" y="1990724"/>
            <a:ext cx="1691640" cy="1435608"/>
          </a:xfrm>
          <a:prstGeom prst="rect">
            <a:avLst/>
          </a:prstGeom>
          <a:solidFill>
            <a:schemeClr val="accent5"/>
          </a:solidFill>
          <a:ln>
            <a:noFill/>
          </a:ln>
        </p:spPr>
      </p:sp>
      <p:sp>
        <p:nvSpPr>
          <p:cNvPr id="67" name="Google Shape;67;p20"/>
          <p:cNvSpPr txBox="1">
            <a:spLocks noGrp="1"/>
          </p:cNvSpPr>
          <p:nvPr>
            <p:ph type="body" idx="1"/>
          </p:nvPr>
        </p:nvSpPr>
        <p:spPr>
          <a:xfrm>
            <a:off x="1079500"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20"/>
          <p:cNvSpPr txBox="1">
            <a:spLocks noGrp="1"/>
          </p:cNvSpPr>
          <p:nvPr>
            <p:ph type="body" idx="6"/>
          </p:nvPr>
        </p:nvSpPr>
        <p:spPr>
          <a:xfrm>
            <a:off x="1078733"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20"/>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 name="Google Shape;70;p20"/>
          <p:cNvSpPr txBox="1">
            <a:spLocks noGrp="1"/>
          </p:cNvSpPr>
          <p:nvPr>
            <p:ph type="body" idx="8"/>
          </p:nvPr>
        </p:nvSpPr>
        <p:spPr>
          <a:xfrm>
            <a:off x="3838384"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20"/>
          <p:cNvSpPr txBox="1">
            <a:spLocks noGrp="1"/>
          </p:cNvSpPr>
          <p:nvPr>
            <p:ph type="body" idx="9"/>
          </p:nvPr>
        </p:nvSpPr>
        <p:spPr>
          <a:xfrm>
            <a:off x="6662743"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2" name="Google Shape;72;p20"/>
          <p:cNvSpPr txBox="1">
            <a:spLocks noGrp="1"/>
          </p:cNvSpPr>
          <p:nvPr>
            <p:ph type="body" idx="13"/>
          </p:nvPr>
        </p:nvSpPr>
        <p:spPr>
          <a:xfrm>
            <a:off x="6661976"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3" name="Google Shape;73;p20"/>
          <p:cNvSpPr txBox="1">
            <a:spLocks noGrp="1"/>
          </p:cNvSpPr>
          <p:nvPr>
            <p:ph type="body" idx="14"/>
          </p:nvPr>
        </p:nvSpPr>
        <p:spPr>
          <a:xfrm>
            <a:off x="9433112" y="3787288"/>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20"/>
          <p:cNvSpPr txBox="1">
            <a:spLocks noGrp="1"/>
          </p:cNvSpPr>
          <p:nvPr>
            <p:ph type="body" idx="15"/>
          </p:nvPr>
        </p:nvSpPr>
        <p:spPr>
          <a:xfrm>
            <a:off x="9432345" y="4238812"/>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hart Table Timeline" type="obj">
  <p:cSld name="OBJECT">
    <p:spTree>
      <p:nvGrpSpPr>
        <p:cNvPr id="1" name="Shape 78"/>
        <p:cNvGrpSpPr/>
        <p:nvPr/>
      </p:nvGrpSpPr>
      <p:grpSpPr>
        <a:xfrm>
          <a:off x="0" y="0"/>
          <a:ext cx="0" cy="0"/>
          <a:chOff x="0" y="0"/>
          <a:chExt cx="0" cy="0"/>
        </a:xfrm>
      </p:grpSpPr>
      <p:grpSp>
        <p:nvGrpSpPr>
          <p:cNvPr id="79" name="Google Shape;79;p21"/>
          <p:cNvGrpSpPr/>
          <p:nvPr/>
        </p:nvGrpSpPr>
        <p:grpSpPr>
          <a:xfrm>
            <a:off x="363888" y="5322560"/>
            <a:ext cx="1030305" cy="1030305"/>
            <a:chOff x="10240859" y="1436639"/>
            <a:chExt cx="1030305" cy="1030305"/>
          </a:xfrm>
        </p:grpSpPr>
        <p:sp>
          <p:nvSpPr>
            <p:cNvPr id="80" name="Google Shape;80;p21"/>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1" name="Google Shape;81;p21"/>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2" name="Google Shape;82;p21"/>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3" name="Google Shape;83;p21"/>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84" name="Google Shape;84;p21"/>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1"/>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6" name="Google Shape;86;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Closing">
  <p:cSld name="13_Closing">
    <p:spTree>
      <p:nvGrpSpPr>
        <p:cNvPr id="1" name="Shape 89"/>
        <p:cNvGrpSpPr/>
        <p:nvPr/>
      </p:nvGrpSpPr>
      <p:grpSpPr>
        <a:xfrm>
          <a:off x="0" y="0"/>
          <a:ext cx="0" cy="0"/>
          <a:chOff x="0" y="0"/>
          <a:chExt cx="0" cy="0"/>
        </a:xfrm>
      </p:grpSpPr>
      <p:sp>
        <p:nvSpPr>
          <p:cNvPr id="90" name="Google Shape;90;p22"/>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2"/>
          <p:cNvSpPr txBox="1">
            <a:spLocks noGrp="1"/>
          </p:cNvSpPr>
          <p:nvPr>
            <p:ph type="subTitle" idx="1"/>
          </p:nvPr>
        </p:nvSpPr>
        <p:spPr>
          <a:xfrm>
            <a:off x="550863" y="3827610"/>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92" name="Google Shape;92;p22"/>
          <p:cNvSpPr>
            <a:spLocks noGrp="1"/>
          </p:cNvSpPr>
          <p:nvPr>
            <p:ph type="pic" idx="2"/>
          </p:nvPr>
        </p:nvSpPr>
        <p:spPr>
          <a:xfrm>
            <a:off x="6556248" y="548640"/>
            <a:ext cx="5084064" cy="2880360"/>
          </a:xfrm>
          <a:prstGeom prst="rect">
            <a:avLst/>
          </a:prstGeom>
          <a:solidFill>
            <a:schemeClr val="accent5"/>
          </a:solidFill>
          <a:ln>
            <a:noFill/>
          </a:ln>
        </p:spPr>
      </p:sp>
      <p:sp>
        <p:nvSpPr>
          <p:cNvPr id="93" name="Google Shape;93;p22"/>
          <p:cNvSpPr>
            <a:spLocks noGrp="1"/>
          </p:cNvSpPr>
          <p:nvPr>
            <p:ph type="pic" idx="3"/>
          </p:nvPr>
        </p:nvSpPr>
        <p:spPr>
          <a:xfrm>
            <a:off x="6556248" y="3429000"/>
            <a:ext cx="5084064" cy="2880360"/>
          </a:xfrm>
          <a:prstGeom prst="rect">
            <a:avLst/>
          </a:prstGeom>
          <a:solidFill>
            <a:schemeClr val="accent5"/>
          </a:solidFill>
          <a:ln>
            <a:noFill/>
          </a:ln>
        </p:spPr>
      </p:sp>
      <p:grpSp>
        <p:nvGrpSpPr>
          <p:cNvPr id="94" name="Google Shape;94;p22"/>
          <p:cNvGrpSpPr/>
          <p:nvPr/>
        </p:nvGrpSpPr>
        <p:grpSpPr>
          <a:xfrm>
            <a:off x="11030092" y="-213201"/>
            <a:ext cx="1708815" cy="1705831"/>
            <a:chOff x="11030092" y="-213201"/>
            <a:chExt cx="1708815" cy="1705831"/>
          </a:xfrm>
        </p:grpSpPr>
        <p:sp>
          <p:nvSpPr>
            <p:cNvPr id="95" name="Google Shape;95;p22"/>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96" name="Google Shape;96;p22"/>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97" name="Google Shape;97;p22"/>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grpSp>
        <p:nvGrpSpPr>
          <p:cNvPr id="98" name="Google Shape;98;p22"/>
          <p:cNvGrpSpPr/>
          <p:nvPr/>
        </p:nvGrpSpPr>
        <p:grpSpPr>
          <a:xfrm>
            <a:off x="577658" y="5511950"/>
            <a:ext cx="828358" cy="828358"/>
            <a:chOff x="10462536" y="1408249"/>
            <a:chExt cx="828358" cy="828358"/>
          </a:xfrm>
        </p:grpSpPr>
        <p:sp>
          <p:nvSpPr>
            <p:cNvPr id="99" name="Google Shape;99;p22"/>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0" name="Google Shape;100;p22"/>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01" name="Google Shape;101;p2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22"/>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_Content 2 column (comparison slide)" type="twoTxTwoObj">
  <p:cSld name="TWO_OBJECTS_WITH_TEXT">
    <p:spTree>
      <p:nvGrpSpPr>
        <p:cNvPr id="1" name="Shape 105"/>
        <p:cNvGrpSpPr/>
        <p:nvPr/>
      </p:nvGrpSpPr>
      <p:grpSpPr>
        <a:xfrm>
          <a:off x="0" y="0"/>
          <a:ext cx="0" cy="0"/>
          <a:chOff x="0" y="0"/>
          <a:chExt cx="0" cy="0"/>
        </a:xfrm>
      </p:grpSpPr>
      <p:sp>
        <p:nvSpPr>
          <p:cNvPr id="106" name="Google Shape;106;p23"/>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7" name="Google Shape;107;p23"/>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23"/>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3"/>
          <p:cNvSpPr txBox="1">
            <a:spLocks noGrp="1"/>
          </p:cNvSpPr>
          <p:nvPr>
            <p:ph type="body" idx="1"/>
          </p:nvPr>
        </p:nvSpPr>
        <p:spPr>
          <a:xfrm>
            <a:off x="550864" y="1731375"/>
            <a:ext cx="543718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23"/>
          <p:cNvSpPr txBox="1">
            <a:spLocks noGrp="1"/>
          </p:cNvSpPr>
          <p:nvPr>
            <p:ph type="body" idx="2"/>
          </p:nvPr>
        </p:nvSpPr>
        <p:spPr>
          <a:xfrm>
            <a:off x="550863" y="2427370"/>
            <a:ext cx="5429114"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23"/>
          <p:cNvSpPr txBox="1">
            <a:spLocks noGrp="1"/>
          </p:cNvSpPr>
          <p:nvPr>
            <p:ph type="body" idx="3"/>
          </p:nvPr>
        </p:nvSpPr>
        <p:spPr>
          <a:xfrm>
            <a:off x="6212024" y="1731375"/>
            <a:ext cx="5436392"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23"/>
          <p:cNvSpPr txBox="1">
            <a:spLocks noGrp="1"/>
          </p:cNvSpPr>
          <p:nvPr>
            <p:ph type="body" idx="4"/>
          </p:nvPr>
        </p:nvSpPr>
        <p:spPr>
          <a:xfrm>
            <a:off x="6212023" y="2427370"/>
            <a:ext cx="5436391"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3" name="Google Shape;113;p2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Quote">
  <p:cSld name="7_Quote">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550864" y="549275"/>
            <a:ext cx="3566160" cy="338455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8" name="Google Shape;118;p24"/>
          <p:cNvGrpSpPr/>
          <p:nvPr/>
        </p:nvGrpSpPr>
        <p:grpSpPr>
          <a:xfrm>
            <a:off x="10708081" y="4012605"/>
            <a:ext cx="897877" cy="934082"/>
            <a:chOff x="5129684" y="1232940"/>
            <a:chExt cx="897877" cy="934082"/>
          </a:xfrm>
        </p:grpSpPr>
        <p:sp>
          <p:nvSpPr>
            <p:cNvPr id="119" name="Google Shape;119;p24"/>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0" name="Google Shape;120;p24"/>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1" name="Google Shape;121;p24"/>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22" name="Google Shape;122;p24"/>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3" name="Google Shape;123;p24"/>
          <p:cNvSpPr txBox="1">
            <a:spLocks noGrp="1"/>
          </p:cNvSpPr>
          <p:nvPr>
            <p:ph type="body" idx="1"/>
          </p:nvPr>
        </p:nvSpPr>
        <p:spPr>
          <a:xfrm>
            <a:off x="550863" y="4097338"/>
            <a:ext cx="3565524" cy="235108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400"/>
              <a:buNone/>
              <a:defRPr sz="2400"/>
            </a:lvl1pPr>
            <a:lvl2pPr marL="914400" lvl="1" indent="-355600" algn="l">
              <a:lnSpc>
                <a:spcPct val="110000"/>
              </a:lnSpc>
              <a:spcBef>
                <a:spcPts val="800"/>
              </a:spcBef>
              <a:spcAft>
                <a:spcPts val="0"/>
              </a:spcAft>
              <a:buClr>
                <a:schemeClr val="lt1"/>
              </a:buClr>
              <a:buSzPts val="2000"/>
              <a:buChar char="•"/>
              <a:defRPr sz="2000"/>
            </a:lvl2pPr>
            <a:lvl3pPr marL="1371600" lvl="2" indent="-355600" algn="l">
              <a:lnSpc>
                <a:spcPct val="110000"/>
              </a:lnSpc>
              <a:spcBef>
                <a:spcPts val="800"/>
              </a:spcBef>
              <a:spcAft>
                <a:spcPts val="0"/>
              </a:spcAft>
              <a:buClr>
                <a:schemeClr val="lt1"/>
              </a:buClr>
              <a:buSzPts val="2000"/>
              <a:buChar char="•"/>
              <a:defRPr sz="2000"/>
            </a:lvl3pPr>
            <a:lvl4pPr marL="1828800" lvl="3" indent="-355600" algn="l">
              <a:lnSpc>
                <a:spcPct val="110000"/>
              </a:lnSpc>
              <a:spcBef>
                <a:spcPts val="800"/>
              </a:spcBef>
              <a:spcAft>
                <a:spcPts val="0"/>
              </a:spcAft>
              <a:buClr>
                <a:schemeClr val="lt1"/>
              </a:buClr>
              <a:buSzPts val="2000"/>
              <a:buChar char="•"/>
              <a:defRPr sz="2000"/>
            </a:lvl4pPr>
            <a:lvl5pPr marL="2286000" lvl="4" indent="-355600" algn="l">
              <a:lnSpc>
                <a:spcPct val="110000"/>
              </a:lnSpc>
              <a:spcBef>
                <a:spcPts val="800"/>
              </a:spcBef>
              <a:spcAft>
                <a:spcPts val="0"/>
              </a:spcAft>
              <a:buClr>
                <a:schemeClr val="lt1"/>
              </a:buClr>
              <a:buSzPts val="2000"/>
              <a:buChar char="•"/>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24"/>
          <p:cNvSpPr>
            <a:spLocks noGrp="1"/>
          </p:cNvSpPr>
          <p:nvPr>
            <p:ph type="pic" idx="2"/>
          </p:nvPr>
        </p:nvSpPr>
        <p:spPr>
          <a:xfrm>
            <a:off x="5535809" y="656633"/>
            <a:ext cx="5132388" cy="5132388"/>
          </a:xfrm>
          <a:prstGeom prst="rect">
            <a:avLst/>
          </a:prstGeom>
          <a:solidFill>
            <a:schemeClr val="accent5"/>
          </a:solidFill>
          <a:ln>
            <a:noFill/>
          </a:ln>
        </p:spPr>
      </p:sp>
      <p:sp>
        <p:nvSpPr>
          <p:cNvPr id="125" name="Google Shape;125;p2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800"/>
              <a:buFont typeface="Play"/>
              <a:buNone/>
              <a:defRPr sz="48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Autofit/>
          </a:bodyPr>
          <a:lstStyle>
            <a:lvl1pPr marL="457200" marR="0" lvl="0" indent="-355600" algn="l" rtl="0">
              <a:lnSpc>
                <a:spcPct val="110000"/>
              </a:lnSpc>
              <a:spcBef>
                <a:spcPts val="10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2pPr>
            <a:lvl3pPr marL="1371600" marR="0" lvl="2"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3pPr>
            <a:lvl4pPr marL="1828800" marR="0" lvl="3"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4pPr>
            <a:lvl5pPr marL="2286000" marR="0" lvl="4"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2" name="Google Shape;12;p1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1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rgbClr val="A5A5A5"/>
                </a:solidFill>
                <a:latin typeface="Gill Sans"/>
                <a:ea typeface="Gill Sans"/>
                <a:cs typeface="Gill Sans"/>
                <a:sym typeface="Gill Sans"/>
              </a:defRPr>
            </a:lvl1pPr>
            <a:lvl2pPr marL="0" marR="0" lvl="1" indent="0" algn="r" rtl="0">
              <a:spcBef>
                <a:spcPts val="0"/>
              </a:spcBef>
              <a:buNone/>
              <a:defRPr sz="1000" b="0" i="0" u="none" strike="noStrike" cap="none">
                <a:solidFill>
                  <a:srgbClr val="A5A5A5"/>
                </a:solidFill>
                <a:latin typeface="Gill Sans"/>
                <a:ea typeface="Gill Sans"/>
                <a:cs typeface="Gill Sans"/>
                <a:sym typeface="Gill Sans"/>
              </a:defRPr>
            </a:lvl2pPr>
            <a:lvl3pPr marL="0" marR="0" lvl="2" indent="0" algn="r" rtl="0">
              <a:spcBef>
                <a:spcPts val="0"/>
              </a:spcBef>
              <a:buNone/>
              <a:defRPr sz="1000" b="0" i="0" u="none" strike="noStrike" cap="none">
                <a:solidFill>
                  <a:srgbClr val="A5A5A5"/>
                </a:solidFill>
                <a:latin typeface="Gill Sans"/>
                <a:ea typeface="Gill Sans"/>
                <a:cs typeface="Gill Sans"/>
                <a:sym typeface="Gill Sans"/>
              </a:defRPr>
            </a:lvl3pPr>
            <a:lvl4pPr marL="0" marR="0" lvl="3" indent="0" algn="r" rtl="0">
              <a:spcBef>
                <a:spcPts val="0"/>
              </a:spcBef>
              <a:buNone/>
              <a:defRPr sz="1000" b="0" i="0" u="none" strike="noStrike" cap="none">
                <a:solidFill>
                  <a:srgbClr val="A5A5A5"/>
                </a:solidFill>
                <a:latin typeface="Gill Sans"/>
                <a:ea typeface="Gill Sans"/>
                <a:cs typeface="Gill Sans"/>
                <a:sym typeface="Gill Sans"/>
              </a:defRPr>
            </a:lvl4pPr>
            <a:lvl5pPr marL="0" marR="0" lvl="4" indent="0" algn="r" rtl="0">
              <a:spcBef>
                <a:spcPts val="0"/>
              </a:spcBef>
              <a:buNone/>
              <a:defRPr sz="1000" b="0" i="0" u="none" strike="noStrike" cap="none">
                <a:solidFill>
                  <a:srgbClr val="A5A5A5"/>
                </a:solidFill>
                <a:latin typeface="Gill Sans"/>
                <a:ea typeface="Gill Sans"/>
                <a:cs typeface="Gill Sans"/>
                <a:sym typeface="Gill Sans"/>
              </a:defRPr>
            </a:lvl5pPr>
            <a:lvl6pPr marL="0" marR="0" lvl="5" indent="0" algn="r" rtl="0">
              <a:spcBef>
                <a:spcPts val="0"/>
              </a:spcBef>
              <a:buNone/>
              <a:defRPr sz="1000" b="0" i="0" u="none" strike="noStrike" cap="none">
                <a:solidFill>
                  <a:srgbClr val="A5A5A5"/>
                </a:solidFill>
                <a:latin typeface="Gill Sans"/>
                <a:ea typeface="Gill Sans"/>
                <a:cs typeface="Gill Sans"/>
                <a:sym typeface="Gill Sans"/>
              </a:defRPr>
            </a:lvl6pPr>
            <a:lvl7pPr marL="0" marR="0" lvl="6" indent="0" algn="r" rtl="0">
              <a:spcBef>
                <a:spcPts val="0"/>
              </a:spcBef>
              <a:buNone/>
              <a:defRPr sz="1000" b="0" i="0" u="none" strike="noStrike" cap="none">
                <a:solidFill>
                  <a:srgbClr val="A5A5A5"/>
                </a:solidFill>
                <a:latin typeface="Gill Sans"/>
                <a:ea typeface="Gill Sans"/>
                <a:cs typeface="Gill Sans"/>
                <a:sym typeface="Gill Sans"/>
              </a:defRPr>
            </a:lvl7pPr>
            <a:lvl8pPr marL="0" marR="0" lvl="7" indent="0" algn="r" rtl="0">
              <a:spcBef>
                <a:spcPts val="0"/>
              </a:spcBef>
              <a:buNone/>
              <a:defRPr sz="1000" b="0" i="0" u="none" strike="noStrike" cap="none">
                <a:solidFill>
                  <a:srgbClr val="A5A5A5"/>
                </a:solidFill>
                <a:latin typeface="Gill Sans"/>
                <a:ea typeface="Gill Sans"/>
                <a:cs typeface="Gill Sans"/>
                <a:sym typeface="Gill Sans"/>
              </a:defRPr>
            </a:lvl8pPr>
            <a:lvl9pPr marL="0" marR="0" lvl="8" indent="0" algn="r" rtl="0">
              <a:spcBef>
                <a:spcPts val="0"/>
              </a:spcBef>
              <a:buNone/>
              <a:defRPr sz="1000" b="0" i="0" u="none" strike="noStrike" cap="none">
                <a:solidFill>
                  <a:srgbClr val="A5A5A5"/>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mailto:team_cryvesto3.0@cryvesto.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7549950" y="2345961"/>
            <a:ext cx="4520700" cy="2517000"/>
          </a:xfrm>
          <a:prstGeom prst="rect">
            <a:avLst/>
          </a:prstGeom>
          <a:noFill/>
          <a:ln>
            <a:noFill/>
          </a:ln>
        </p:spPr>
        <p:txBody>
          <a:bodyPr spcFirstLastPara="1" wrap="square" lIns="0" tIns="0" rIns="0" bIns="0" anchor="b" anchorCtr="0">
            <a:normAutofit fontScale="90000"/>
          </a:bodyPr>
          <a:lstStyle/>
          <a:p>
            <a:pPr marL="0" lvl="0" indent="0" algn="ctr" rtl="0">
              <a:lnSpc>
                <a:spcPct val="90000"/>
              </a:lnSpc>
              <a:spcBef>
                <a:spcPts val="0"/>
              </a:spcBef>
              <a:spcAft>
                <a:spcPts val="0"/>
              </a:spcAft>
              <a:buClr>
                <a:schemeClr val="lt1"/>
              </a:buClr>
              <a:buSzPct val="100000"/>
              <a:buFont typeface="Play"/>
              <a:buNone/>
            </a:pP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3600" dirty="0" err="1"/>
              <a:t>Cryvesto</a:t>
            </a:r>
            <a:r>
              <a:rPr lang="en-US" sz="3600" dirty="0"/>
              <a:t> 3.0</a:t>
            </a:r>
            <a:br>
              <a:rPr lang="en-US" dirty="0"/>
            </a:br>
            <a:br>
              <a:rPr lang="en-US" dirty="0"/>
            </a:br>
            <a:r>
              <a:rPr lang="en-US" sz="7300" dirty="0"/>
              <a:t>Lights   Camera Action</a:t>
            </a:r>
            <a:endParaRPr sz="7300" dirty="0"/>
          </a:p>
        </p:txBody>
      </p:sp>
      <p:pic>
        <p:nvPicPr>
          <p:cNvPr id="205" name="Google Shape;205;p1" descr="Data Points Digital background"/>
          <p:cNvPicPr preferRelativeResize="0">
            <a:picLocks noGrp="1"/>
          </p:cNvPicPr>
          <p:nvPr>
            <p:ph type="pic" idx="2"/>
          </p:nvPr>
        </p:nvPicPr>
        <p:blipFill rotWithShape="1">
          <a:blip r:embed="rId3">
            <a:alphaModFix/>
          </a:blip>
          <a:srcRect/>
          <a:stretch/>
        </p:blipFill>
        <p:spPr>
          <a:xfrm>
            <a:off x="0" y="0"/>
            <a:ext cx="7452360" cy="6858000"/>
          </a:xfrm>
          <a:prstGeom prst="rect">
            <a:avLst/>
          </a:prstGeom>
          <a:solidFill>
            <a:schemeClr val="accent5"/>
          </a:solidFill>
          <a:ln>
            <a:noFill/>
          </a:ln>
        </p:spPr>
      </p:pic>
      <p:sp>
        <p:nvSpPr>
          <p:cNvPr id="206" name="Google Shape;206;p1"/>
          <p:cNvSpPr txBox="1">
            <a:spLocks noGrp="1"/>
          </p:cNvSpPr>
          <p:nvPr>
            <p:ph type="body" idx="1"/>
          </p:nvPr>
        </p:nvSpPr>
        <p:spPr>
          <a:xfrm>
            <a:off x="8166113" y="6053275"/>
            <a:ext cx="3565500" cy="510900"/>
          </a:xfrm>
          <a:prstGeom prst="rect">
            <a:avLst/>
          </a:prstGeom>
          <a:noFill/>
          <a:ln>
            <a:noFill/>
          </a:ln>
        </p:spPr>
        <p:txBody>
          <a:bodyPr spcFirstLastPara="1" wrap="square" lIns="0" tIns="0" rIns="0" bIns="0" anchor="t" anchorCtr="0">
            <a:normAutofit/>
          </a:bodyPr>
          <a:lstStyle/>
          <a:p>
            <a:pPr marL="228600" lvl="0" indent="-228600" algn="l" rtl="0">
              <a:lnSpc>
                <a:spcPct val="110000"/>
              </a:lnSpc>
              <a:spcBef>
                <a:spcPts val="0"/>
              </a:spcBef>
              <a:spcAft>
                <a:spcPts val="0"/>
              </a:spcAft>
              <a:buClr>
                <a:schemeClr val="lt1"/>
              </a:buClr>
              <a:buSzPts val="2000"/>
              <a:buNone/>
            </a:pPr>
            <a:r>
              <a:rPr lang="en-US"/>
              <a:t>Presenter Dana Hayes</a:t>
            </a:r>
            <a:endParaRPr/>
          </a:p>
        </p:txBody>
      </p:sp>
      <p:pic>
        <p:nvPicPr>
          <p:cNvPr id="207" name="Google Shape;207;p1" descr="A picture containing chart&#10;&#10;Description automatically generated"/>
          <p:cNvPicPr preferRelativeResize="0"/>
          <p:nvPr/>
        </p:nvPicPr>
        <p:blipFill rotWithShape="1">
          <a:blip r:embed="rId4">
            <a:alphaModFix/>
          </a:blip>
          <a:srcRect/>
          <a:stretch/>
        </p:blipFill>
        <p:spPr>
          <a:xfrm>
            <a:off x="0" y="0"/>
            <a:ext cx="745236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alpha val="97647"/>
          </a:schemeClr>
        </a:solidFill>
        <a:effectLst/>
      </p:bgPr>
    </p:bg>
    <p:spTree>
      <p:nvGrpSpPr>
        <p:cNvPr id="1" name="Shape 324"/>
        <p:cNvGrpSpPr/>
        <p:nvPr/>
      </p:nvGrpSpPr>
      <p:grpSpPr>
        <a:xfrm>
          <a:off x="0" y="0"/>
          <a:ext cx="0" cy="0"/>
          <a:chOff x="0" y="0"/>
          <a:chExt cx="0" cy="0"/>
        </a:xfrm>
      </p:grpSpPr>
      <p:pic>
        <p:nvPicPr>
          <p:cNvPr id="325" name="Google Shape;325;p10"/>
          <p:cNvPicPr preferRelativeResize="0">
            <a:picLocks noGrp="1"/>
          </p:cNvPicPr>
          <p:nvPr>
            <p:ph type="body" idx="4"/>
          </p:nvPr>
        </p:nvPicPr>
        <p:blipFill rotWithShape="1">
          <a:blip r:embed="rId3">
            <a:alphaModFix amt="85000"/>
          </a:blip>
          <a:srcRect/>
          <a:stretch/>
        </p:blipFill>
        <p:spPr>
          <a:xfrm>
            <a:off x="7274908" y="1216644"/>
            <a:ext cx="4926903" cy="5641356"/>
          </a:xfrm>
          <a:prstGeom prst="rect">
            <a:avLst/>
          </a:prstGeom>
          <a:noFill/>
          <a:ln>
            <a:noFill/>
          </a:ln>
        </p:spPr>
      </p:pic>
      <p:grpSp>
        <p:nvGrpSpPr>
          <p:cNvPr id="326" name="Google Shape;326;p10"/>
          <p:cNvGrpSpPr/>
          <p:nvPr/>
        </p:nvGrpSpPr>
        <p:grpSpPr>
          <a:xfrm>
            <a:off x="1811406" y="4483096"/>
            <a:ext cx="1656714" cy="1656714"/>
            <a:chOff x="10112258" y="2147095"/>
            <a:chExt cx="1656714" cy="1656714"/>
          </a:xfrm>
        </p:grpSpPr>
        <p:sp>
          <p:nvSpPr>
            <p:cNvPr id="327" name="Google Shape;327;p10"/>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28" name="Google Shape;328;p10"/>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329" name="Google Shape;329;p10"/>
          <p:cNvSpPr txBox="1">
            <a:spLocks noGrp="1"/>
          </p:cNvSpPr>
          <p:nvPr>
            <p:ph type="title"/>
          </p:nvPr>
        </p:nvSpPr>
        <p:spPr>
          <a:xfrm>
            <a:off x="550862" y="338332"/>
            <a:ext cx="11097551" cy="772675"/>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lt1"/>
              </a:buClr>
              <a:buSzPts val="4800"/>
              <a:buFont typeface="Play"/>
              <a:buNone/>
            </a:pPr>
            <a:r>
              <a:rPr lang="en-US"/>
              <a:t>Challenges Faced</a:t>
            </a:r>
            <a:endParaRPr/>
          </a:p>
        </p:txBody>
      </p:sp>
      <p:sp>
        <p:nvSpPr>
          <p:cNvPr id="330" name="Google Shape;330;p10"/>
          <p:cNvSpPr txBox="1">
            <a:spLocks noGrp="1"/>
          </p:cNvSpPr>
          <p:nvPr>
            <p:ph type="body" idx="2"/>
          </p:nvPr>
        </p:nvSpPr>
        <p:spPr>
          <a:xfrm>
            <a:off x="550862" y="1229392"/>
            <a:ext cx="6724046" cy="3253704"/>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800"/>
              <a:buChar char="•"/>
            </a:pPr>
            <a:r>
              <a:rPr lang="en-US" sz="2800"/>
              <a:t>Lack of function availability in ERC1155 when compared to ERC20 and 721 </a:t>
            </a:r>
            <a:endParaRPr/>
          </a:p>
          <a:p>
            <a:pPr marL="228600" lvl="0" indent="-228600" algn="l" rtl="0">
              <a:lnSpc>
                <a:spcPct val="110000"/>
              </a:lnSpc>
              <a:spcBef>
                <a:spcPts val="1800"/>
              </a:spcBef>
              <a:spcAft>
                <a:spcPts val="0"/>
              </a:spcAft>
              <a:buClr>
                <a:schemeClr val="lt1"/>
              </a:buClr>
              <a:buSzPts val="2800"/>
              <a:buChar char="•"/>
            </a:pPr>
            <a:r>
              <a:rPr lang="en-US" sz="2800"/>
              <a:t>Unreliable Streamlit responses to Solidity Interface	</a:t>
            </a:r>
            <a:endParaRPr/>
          </a:p>
          <a:p>
            <a:pPr marL="228600" lvl="0" indent="-228600" algn="l" rtl="0">
              <a:lnSpc>
                <a:spcPct val="110000"/>
              </a:lnSpc>
              <a:spcBef>
                <a:spcPts val="1800"/>
              </a:spcBef>
              <a:spcAft>
                <a:spcPts val="0"/>
              </a:spcAft>
              <a:buClr>
                <a:schemeClr val="lt1"/>
              </a:buClr>
              <a:buSzPts val="2800"/>
              <a:buChar char="•"/>
            </a:pPr>
            <a:r>
              <a:rPr lang="en-US" sz="2800"/>
              <a:t>Lack of time to diagnose problems and resolve them</a:t>
            </a:r>
            <a:endParaRPr/>
          </a:p>
          <a:p>
            <a:pPr marL="0" lvl="0" indent="0" algn="l" rtl="0">
              <a:lnSpc>
                <a:spcPct val="110000"/>
              </a:lnSpc>
              <a:spcBef>
                <a:spcPts val="1800"/>
              </a:spcBef>
              <a:spcAft>
                <a:spcPts val="0"/>
              </a:spcAft>
              <a:buClr>
                <a:schemeClr val="lt1"/>
              </a:buClr>
              <a:buSzPts val="2400"/>
              <a:buNone/>
            </a:pPr>
            <a:endParaRPr/>
          </a:p>
          <a:p>
            <a:pPr marL="0" lvl="0" indent="0" algn="l" rtl="0">
              <a:lnSpc>
                <a:spcPct val="110000"/>
              </a:lnSpc>
              <a:spcBef>
                <a:spcPts val="1800"/>
              </a:spcBef>
              <a:spcAft>
                <a:spcPts val="0"/>
              </a:spcAft>
              <a:buClr>
                <a:schemeClr val="lt1"/>
              </a:buClr>
              <a:buSzPts val="2400"/>
              <a:buNone/>
            </a:pPr>
            <a:endParaRPr/>
          </a:p>
        </p:txBody>
      </p:sp>
      <p:sp>
        <p:nvSpPr>
          <p:cNvPr id="331" name="Google Shape;331;p1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32" name="Google Shape;332;p10"/>
          <p:cNvSpPr/>
          <p:nvPr/>
        </p:nvSpPr>
        <p:spPr>
          <a:xfrm>
            <a:off x="4295775" y="0"/>
            <a:ext cx="360000" cy="274638"/>
          </a:xfrm>
          <a:custGeom>
            <a:avLst/>
            <a:gdLst/>
            <a:ahLst/>
            <a:cxnLst/>
            <a:rect l="l" t="t" r="r" b="b"/>
            <a:pathLst>
              <a:path w="360000" h="274638" extrusionOk="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1"/>
          <p:cNvSpPr txBox="1">
            <a:spLocks noGrp="1"/>
          </p:cNvSpPr>
          <p:nvPr>
            <p:ph type="title"/>
          </p:nvPr>
        </p:nvSpPr>
        <p:spPr>
          <a:xfrm>
            <a:off x="550862" y="549275"/>
            <a:ext cx="11091600" cy="66283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lt1"/>
              </a:buClr>
              <a:buSzPts val="4000"/>
              <a:buFont typeface="Play"/>
              <a:buNone/>
            </a:pPr>
            <a:r>
              <a:rPr lang="en-US" sz="4000"/>
              <a:t>The Cryvesto Approach to Achieve Project Goals</a:t>
            </a:r>
            <a:endParaRPr/>
          </a:p>
        </p:txBody>
      </p:sp>
      <p:sp>
        <p:nvSpPr>
          <p:cNvPr id="339" name="Google Shape;339;p11"/>
          <p:cNvSpPr txBox="1">
            <a:spLocks noGrp="1"/>
          </p:cNvSpPr>
          <p:nvPr>
            <p:ph type="body" idx="1"/>
          </p:nvPr>
        </p:nvSpPr>
        <p:spPr>
          <a:xfrm>
            <a:off x="550863" y="1439187"/>
            <a:ext cx="11090274" cy="4653269"/>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800"/>
              <a:buFont typeface="Noto Sans Symbols"/>
              <a:buChar char="❖"/>
            </a:pPr>
            <a:r>
              <a:rPr lang="en-US" sz="2800" dirty="0" err="1"/>
              <a:t>Backtested</a:t>
            </a:r>
            <a:r>
              <a:rPr lang="en-US" sz="2800" dirty="0"/>
              <a:t> the models and compared Classification reports with Cumulative Returns </a:t>
            </a:r>
            <a:endParaRPr dirty="0"/>
          </a:p>
          <a:p>
            <a:pPr marL="228600" lvl="0" indent="-228600" algn="l" rtl="0">
              <a:lnSpc>
                <a:spcPct val="110000"/>
              </a:lnSpc>
              <a:spcBef>
                <a:spcPts val="1800"/>
              </a:spcBef>
              <a:spcAft>
                <a:spcPts val="0"/>
              </a:spcAft>
              <a:buClr>
                <a:schemeClr val="lt1"/>
              </a:buClr>
              <a:buSzPts val="2800"/>
              <a:buFont typeface="Noto Sans Symbols"/>
              <a:buChar char="❖"/>
            </a:pPr>
            <a:r>
              <a:rPr lang="en-US" sz="2800" dirty="0"/>
              <a:t>Issues anticipated to tame the model </a:t>
            </a:r>
            <a:endParaRPr dirty="0"/>
          </a:p>
          <a:p>
            <a:pPr marL="685800" lvl="1" indent="-228600" algn="l" rtl="0">
              <a:lnSpc>
                <a:spcPct val="110000"/>
              </a:lnSpc>
              <a:spcBef>
                <a:spcPts val="1300"/>
              </a:spcBef>
              <a:spcAft>
                <a:spcPts val="0"/>
              </a:spcAft>
              <a:buClr>
                <a:schemeClr val="lt1"/>
              </a:buClr>
              <a:buSzPts val="2400"/>
              <a:buChar char="•"/>
            </a:pPr>
            <a:r>
              <a:rPr lang="en-US" sz="2400" dirty="0"/>
              <a:t>Placed strategic modifications in the signal coding </a:t>
            </a:r>
            <a:endParaRPr dirty="0"/>
          </a:p>
          <a:p>
            <a:pPr marL="685800" lvl="1" indent="-228600" algn="l" rtl="0">
              <a:lnSpc>
                <a:spcPct val="110000"/>
              </a:lnSpc>
              <a:spcBef>
                <a:spcPts val="1300"/>
              </a:spcBef>
              <a:spcAft>
                <a:spcPts val="0"/>
              </a:spcAft>
              <a:buClr>
                <a:schemeClr val="lt1"/>
              </a:buClr>
              <a:buSzPts val="2400"/>
              <a:buChar char="•"/>
            </a:pPr>
            <a:r>
              <a:rPr lang="en-US" sz="2400" dirty="0" err="1"/>
              <a:t>Backtested</a:t>
            </a:r>
            <a:r>
              <a:rPr lang="en-US" sz="2400" dirty="0"/>
              <a:t> many trial runs with different configurations </a:t>
            </a:r>
            <a:endParaRPr dirty="0"/>
          </a:p>
          <a:p>
            <a:pPr marL="685800" lvl="1" indent="-228600" algn="l" rtl="0">
              <a:lnSpc>
                <a:spcPct val="110000"/>
              </a:lnSpc>
              <a:spcBef>
                <a:spcPts val="1300"/>
              </a:spcBef>
              <a:spcAft>
                <a:spcPts val="0"/>
              </a:spcAft>
              <a:buClr>
                <a:schemeClr val="lt1"/>
              </a:buClr>
              <a:buSzPts val="2400"/>
              <a:buChar char="•"/>
            </a:pPr>
            <a:r>
              <a:rPr lang="en-US" sz="2400" dirty="0"/>
              <a:t>Analyzed several Neural Network performance runs </a:t>
            </a:r>
            <a:endParaRPr dirty="0"/>
          </a:p>
          <a:p>
            <a:pPr marL="685800" lvl="1" indent="-228600" algn="l" rtl="0">
              <a:lnSpc>
                <a:spcPct val="110000"/>
              </a:lnSpc>
              <a:spcBef>
                <a:spcPts val="1300"/>
              </a:spcBef>
              <a:spcAft>
                <a:spcPts val="0"/>
              </a:spcAft>
              <a:buClr>
                <a:schemeClr val="lt1"/>
              </a:buClr>
              <a:buSzPts val="2400"/>
              <a:buChar char="•"/>
            </a:pPr>
            <a:r>
              <a:rPr lang="en-US" sz="2400" dirty="0"/>
              <a:t>Converted Classification Reports &amp; Charts to pandas for efficiency and avoid the tedious </a:t>
            </a:r>
            <a:r>
              <a:rPr lang="en-US" sz="2400" dirty="0" err="1"/>
              <a:t>backtesting</a:t>
            </a:r>
            <a:r>
              <a:rPr lang="en-US" sz="2400" dirty="0"/>
              <a:t> process of changing parameters and recording</a:t>
            </a:r>
            <a:endParaRPr dirty="0"/>
          </a:p>
          <a:p>
            <a:pPr marL="228600" lvl="0" indent="-76200" algn="l" rtl="0">
              <a:lnSpc>
                <a:spcPct val="110000"/>
              </a:lnSpc>
              <a:spcBef>
                <a:spcPts val="1800"/>
              </a:spcBef>
              <a:spcAft>
                <a:spcPts val="0"/>
              </a:spcAft>
              <a:buClr>
                <a:schemeClr val="lt1"/>
              </a:buClr>
              <a:buSzPts val="2400"/>
              <a:buNone/>
            </a:pPr>
            <a:endParaRPr sz="2400" dirty="0"/>
          </a:p>
          <a:p>
            <a:pPr marL="228600" lvl="0" indent="-25400" algn="l" rtl="0">
              <a:lnSpc>
                <a:spcPct val="110000"/>
              </a:lnSpc>
              <a:spcBef>
                <a:spcPts val="1800"/>
              </a:spcBef>
              <a:spcAft>
                <a:spcPts val="0"/>
              </a:spcAft>
              <a:buClr>
                <a:schemeClr val="lt1"/>
              </a:buClr>
              <a:buSzPts val="3200"/>
              <a:buNone/>
            </a:pPr>
            <a:endParaRPr sz="3200" dirty="0"/>
          </a:p>
          <a:p>
            <a:pPr marL="228600" lvl="0" indent="-25400" algn="l" rtl="0">
              <a:lnSpc>
                <a:spcPct val="110000"/>
              </a:lnSpc>
              <a:spcBef>
                <a:spcPts val="1800"/>
              </a:spcBef>
              <a:spcAft>
                <a:spcPts val="0"/>
              </a:spcAft>
              <a:buClr>
                <a:schemeClr val="lt1"/>
              </a:buClr>
              <a:buSzPts val="3200"/>
              <a:buFont typeface="Noto Sans Symbols"/>
              <a:buNone/>
            </a:pPr>
            <a:endParaRPr sz="3200" dirty="0"/>
          </a:p>
          <a:p>
            <a:pPr marL="228600" lvl="0" indent="-101600" algn="l" rtl="0">
              <a:lnSpc>
                <a:spcPct val="110000"/>
              </a:lnSpc>
              <a:spcBef>
                <a:spcPts val="1800"/>
              </a:spcBef>
              <a:spcAft>
                <a:spcPts val="0"/>
              </a:spcAft>
              <a:buClr>
                <a:schemeClr val="lt1"/>
              </a:buClr>
              <a:buSzPts val="2000"/>
              <a:buNone/>
            </a:pPr>
            <a:endParaRPr dirty="0"/>
          </a:p>
        </p:txBody>
      </p:sp>
      <p:sp>
        <p:nvSpPr>
          <p:cNvPr id="340" name="Google Shape;340;p1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2"/>
          <p:cNvSpPr txBox="1">
            <a:spLocks noGrp="1"/>
          </p:cNvSpPr>
          <p:nvPr>
            <p:ph type="title"/>
          </p:nvPr>
        </p:nvSpPr>
        <p:spPr>
          <a:xfrm>
            <a:off x="121920" y="2619615"/>
            <a:ext cx="4500562" cy="69421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Summary</a:t>
            </a:r>
            <a:endParaRPr/>
          </a:p>
        </p:txBody>
      </p:sp>
      <p:pic>
        <p:nvPicPr>
          <p:cNvPr id="347" name="Google Shape;347;p12" descr="Data Points Digital background"/>
          <p:cNvPicPr preferRelativeResize="0">
            <a:picLocks noGrp="1"/>
          </p:cNvPicPr>
          <p:nvPr>
            <p:ph type="pic" idx="2"/>
          </p:nvPr>
        </p:nvPicPr>
        <p:blipFill rotWithShape="1">
          <a:blip r:embed="rId3">
            <a:alphaModFix/>
          </a:blip>
          <a:srcRect/>
          <a:stretch/>
        </p:blipFill>
        <p:spPr>
          <a:xfrm>
            <a:off x="0" y="0"/>
            <a:ext cx="12192000" cy="1860331"/>
          </a:xfrm>
          <a:prstGeom prst="rect">
            <a:avLst/>
          </a:prstGeom>
          <a:solidFill>
            <a:schemeClr val="accent5"/>
          </a:solidFill>
          <a:ln>
            <a:noFill/>
          </a:ln>
        </p:spPr>
      </p:pic>
      <p:sp>
        <p:nvSpPr>
          <p:cNvPr id="348" name="Google Shape;348;p12"/>
          <p:cNvSpPr txBox="1">
            <a:spLocks noGrp="1"/>
          </p:cNvSpPr>
          <p:nvPr>
            <p:ph type="body" idx="1"/>
          </p:nvPr>
        </p:nvSpPr>
        <p:spPr>
          <a:xfrm>
            <a:off x="3911600" y="3891280"/>
            <a:ext cx="8158480" cy="2336800"/>
          </a:xfrm>
          <a:prstGeom prst="rect">
            <a:avLst/>
          </a:prstGeom>
          <a:noFill/>
          <a:ln>
            <a:noFill/>
          </a:ln>
        </p:spPr>
        <p:txBody>
          <a:bodyPr spcFirstLastPara="1" wrap="square" lIns="0" tIns="0" rIns="0" bIns="0" anchor="t" anchorCtr="0">
            <a:normAutofit fontScale="62500" lnSpcReduction="20000"/>
          </a:bodyPr>
          <a:lstStyle/>
          <a:p>
            <a:pPr marL="0" marR="0" lvl="0" indent="0" algn="l" rtl="0">
              <a:lnSpc>
                <a:spcPct val="115000"/>
              </a:lnSpc>
              <a:spcBef>
                <a:spcPts val="0"/>
              </a:spcBef>
              <a:spcAft>
                <a:spcPts val="0"/>
              </a:spcAft>
              <a:buClr>
                <a:srgbClr val="1D1C1D"/>
              </a:buClr>
              <a:buSzPct val="100000"/>
              <a:buNone/>
            </a:pPr>
            <a:r>
              <a:rPr lang="en-US" sz="1800">
                <a:solidFill>
                  <a:srgbClr val="1D1C1D"/>
                </a:solidFill>
                <a:latin typeface="Arial"/>
                <a:ea typeface="Arial"/>
                <a:cs typeface="Arial"/>
                <a:sym typeface="Arial"/>
              </a:rPr>
              <a:t>Benefits:</a:t>
            </a:r>
            <a:endParaRPr sz="1800">
              <a:latin typeface="Arial"/>
              <a:ea typeface="Arial"/>
              <a:cs typeface="Arial"/>
              <a:sym typeface="Arial"/>
            </a:endParaRPr>
          </a:p>
          <a:p>
            <a:pPr marL="342900" marR="0" lvl="0" indent="-342900" algn="l" rtl="0">
              <a:lnSpc>
                <a:spcPct val="115000"/>
              </a:lnSpc>
              <a:spcBef>
                <a:spcPts val="0"/>
              </a:spcBef>
              <a:spcAft>
                <a:spcPts val="0"/>
              </a:spcAft>
              <a:buClr>
                <a:srgbClr val="1D1C1D"/>
              </a:buClr>
              <a:buSzPct val="102222"/>
              <a:buFont typeface="Arial"/>
              <a:buChar char="●"/>
            </a:pPr>
            <a:r>
              <a:rPr lang="en-US" sz="1800" u="none" strike="noStrike">
                <a:latin typeface="Arial"/>
                <a:ea typeface="Arial"/>
                <a:cs typeface="Arial"/>
                <a:sym typeface="Arial"/>
              </a:rPr>
              <a:t> </a:t>
            </a:r>
            <a:endParaRPr/>
          </a:p>
          <a:p>
            <a:pPr marL="342900" marR="0" lvl="0" indent="-342900" algn="l" rtl="0">
              <a:lnSpc>
                <a:spcPct val="115000"/>
              </a:lnSpc>
              <a:spcBef>
                <a:spcPts val="0"/>
              </a:spcBef>
              <a:spcAft>
                <a:spcPts val="0"/>
              </a:spcAft>
              <a:buClr>
                <a:srgbClr val="1D1C1D"/>
              </a:buClr>
              <a:buSzPct val="102222"/>
              <a:buFont typeface="Arial"/>
              <a:buChar char="●"/>
            </a:pPr>
            <a:r>
              <a:rPr lang="en-US" sz="1800" u="none" strike="noStrike">
                <a:latin typeface="Arial"/>
                <a:ea typeface="Arial"/>
                <a:cs typeface="Arial"/>
                <a:sym typeface="Arial"/>
              </a:rPr>
              <a:t> </a:t>
            </a:r>
            <a:endParaRPr/>
          </a:p>
          <a:p>
            <a:pPr marL="342900" marR="0" lvl="0" indent="-342900" algn="l" rtl="0">
              <a:lnSpc>
                <a:spcPct val="115000"/>
              </a:lnSpc>
              <a:spcBef>
                <a:spcPts val="0"/>
              </a:spcBef>
              <a:spcAft>
                <a:spcPts val="0"/>
              </a:spcAft>
              <a:buClr>
                <a:srgbClr val="1D1C1D"/>
              </a:buClr>
              <a:buSzPct val="102222"/>
              <a:buFont typeface="Arial"/>
              <a:buChar char="●"/>
            </a:pPr>
            <a:r>
              <a:rPr lang="en-US" sz="1800" u="none" strike="noStrike">
                <a:solidFill>
                  <a:srgbClr val="1D1C1D"/>
                </a:solidFill>
                <a:latin typeface="Arial"/>
                <a:ea typeface="Arial"/>
                <a:cs typeface="Arial"/>
                <a:sym typeface="Arial"/>
              </a:rPr>
              <a:t> Cryvesto gets ahead of trends before they occur on the market.</a:t>
            </a:r>
            <a:endParaRPr sz="1800" u="none" strike="noStrike">
              <a:latin typeface="Arial"/>
              <a:ea typeface="Arial"/>
              <a:cs typeface="Arial"/>
              <a:sym typeface="Arial"/>
            </a:endParaRPr>
          </a:p>
          <a:p>
            <a:pPr marL="0" marR="0" lvl="0" indent="0" algn="l" rtl="0">
              <a:lnSpc>
                <a:spcPct val="115000"/>
              </a:lnSpc>
              <a:spcBef>
                <a:spcPts val="0"/>
              </a:spcBef>
              <a:spcAft>
                <a:spcPts val="0"/>
              </a:spcAft>
              <a:buClr>
                <a:srgbClr val="1D1C1D"/>
              </a:buClr>
              <a:buSzPct val="100000"/>
              <a:buNone/>
            </a:pPr>
            <a:r>
              <a:rPr lang="en-US" sz="1800">
                <a:solidFill>
                  <a:srgbClr val="1D1C1D"/>
                </a:solidFill>
                <a:latin typeface="Arial"/>
                <a:ea typeface="Arial"/>
                <a:cs typeface="Arial"/>
                <a:sym typeface="Arial"/>
              </a:rPr>
              <a:t> </a:t>
            </a:r>
            <a:endParaRPr sz="1800">
              <a:latin typeface="Arial"/>
              <a:ea typeface="Arial"/>
              <a:cs typeface="Arial"/>
              <a:sym typeface="Arial"/>
            </a:endParaRPr>
          </a:p>
          <a:p>
            <a:pPr marL="0" marR="0" lvl="0" indent="0" algn="l" rtl="0">
              <a:lnSpc>
                <a:spcPct val="115000"/>
              </a:lnSpc>
              <a:spcBef>
                <a:spcPts val="0"/>
              </a:spcBef>
              <a:spcAft>
                <a:spcPts val="0"/>
              </a:spcAft>
              <a:buClr>
                <a:srgbClr val="1D1C1D"/>
              </a:buClr>
              <a:buSzPct val="100000"/>
              <a:buNone/>
            </a:pPr>
            <a:r>
              <a:rPr lang="en-US" sz="1800">
                <a:solidFill>
                  <a:srgbClr val="1D1C1D"/>
                </a:solidFill>
                <a:latin typeface="Arial"/>
                <a:ea typeface="Arial"/>
                <a:cs typeface="Arial"/>
                <a:sym typeface="Arial"/>
              </a:rPr>
              <a:t> </a:t>
            </a:r>
            <a:r>
              <a:rPr lang="en-US" sz="1800" u="none" strike="noStrike">
                <a:solidFill>
                  <a:srgbClr val="1D1C1D"/>
                </a:solidFill>
                <a:latin typeface="Arial"/>
                <a:ea typeface="Arial"/>
                <a:cs typeface="Arial"/>
                <a:sym typeface="Arial"/>
              </a:rPr>
              <a:t>s are executed at the best possible prices </a:t>
            </a:r>
            <a:endParaRPr sz="1800" u="none" strike="noStrike">
              <a:latin typeface="Arial"/>
              <a:ea typeface="Arial"/>
              <a:cs typeface="Arial"/>
              <a:sym typeface="Arial"/>
            </a:endParaRPr>
          </a:p>
          <a:p>
            <a:pPr marL="0" marR="0" lvl="0" indent="0" algn="l" rtl="0">
              <a:lnSpc>
                <a:spcPct val="115000"/>
              </a:lnSpc>
              <a:spcBef>
                <a:spcPts val="0"/>
              </a:spcBef>
              <a:spcAft>
                <a:spcPts val="0"/>
              </a:spcAft>
              <a:buClr>
                <a:srgbClr val="1D1C1D"/>
              </a:buClr>
              <a:buSzPct val="100000"/>
              <a:buNone/>
            </a:pPr>
            <a:r>
              <a:rPr lang="en-US" sz="1800">
                <a:solidFill>
                  <a:srgbClr val="1D1C1D"/>
                </a:solidFill>
                <a:latin typeface="Arial"/>
                <a:ea typeface="Arial"/>
                <a:cs typeface="Arial"/>
                <a:sym typeface="Arial"/>
              </a:rPr>
              <a:t> </a:t>
            </a:r>
            <a:endParaRPr sz="1800">
              <a:latin typeface="Arial"/>
              <a:ea typeface="Arial"/>
              <a:cs typeface="Arial"/>
              <a:sym typeface="Arial"/>
            </a:endParaRPr>
          </a:p>
          <a:p>
            <a:pPr marL="0" marR="0" lvl="0" indent="0" algn="l" rtl="0">
              <a:lnSpc>
                <a:spcPct val="115000"/>
              </a:lnSpc>
              <a:spcBef>
                <a:spcPts val="0"/>
              </a:spcBef>
              <a:spcAft>
                <a:spcPts val="0"/>
              </a:spcAft>
              <a:buClr>
                <a:srgbClr val="1D1C1D"/>
              </a:buClr>
              <a:buSzPct val="100000"/>
              <a:buNone/>
            </a:pPr>
            <a:r>
              <a:rPr lang="en-US" sz="1800">
                <a:solidFill>
                  <a:srgbClr val="1D1C1D"/>
                </a:solidFill>
                <a:latin typeface="Arial"/>
                <a:ea typeface="Arial"/>
                <a:cs typeface="Arial"/>
                <a:sym typeface="Arial"/>
              </a:rPr>
              <a:t> </a:t>
            </a:r>
            <a:endParaRPr sz="1800">
              <a:latin typeface="Arial"/>
              <a:ea typeface="Arial"/>
              <a:cs typeface="Arial"/>
              <a:sym typeface="Arial"/>
            </a:endParaRPr>
          </a:p>
          <a:p>
            <a:pPr marL="342900" marR="0" lvl="0" indent="-342900" algn="l" rtl="0">
              <a:lnSpc>
                <a:spcPct val="115000"/>
              </a:lnSpc>
              <a:spcBef>
                <a:spcPts val="0"/>
              </a:spcBef>
              <a:spcAft>
                <a:spcPts val="0"/>
              </a:spcAft>
              <a:buClr>
                <a:srgbClr val="1D1C1D"/>
              </a:buClr>
              <a:buSzPct val="102222"/>
              <a:buFont typeface="Arial"/>
              <a:buChar char="●"/>
            </a:pPr>
            <a:r>
              <a:rPr lang="en-US" sz="1800" u="none" strike="noStrike">
                <a:solidFill>
                  <a:srgbClr val="1D1C1D"/>
                </a:solidFill>
                <a:latin typeface="Arial"/>
                <a:ea typeface="Arial"/>
                <a:cs typeface="Arial"/>
                <a:sym typeface="Arial"/>
              </a:rPr>
              <a:t>Trades are timed correctly and instantly to avoid significant price changes before volatility increases in the marketplace-  adding targeted security.</a:t>
            </a:r>
            <a:endParaRPr sz="1800" u="none" strike="noStrike">
              <a:latin typeface="Arial"/>
              <a:ea typeface="Arial"/>
              <a:cs typeface="Arial"/>
              <a:sym typeface="Arial"/>
            </a:endParaRPr>
          </a:p>
          <a:p>
            <a:pPr marL="0" marR="0" lvl="0" indent="0" algn="l" rtl="0">
              <a:lnSpc>
                <a:spcPct val="115000"/>
              </a:lnSpc>
              <a:spcBef>
                <a:spcPts val="0"/>
              </a:spcBef>
              <a:spcAft>
                <a:spcPts val="0"/>
              </a:spcAft>
              <a:buClr>
                <a:srgbClr val="1D1C1D"/>
              </a:buClr>
              <a:buSzPct val="100000"/>
              <a:buNone/>
            </a:pPr>
            <a:r>
              <a:rPr lang="en-US" sz="1800" b="0" i="0" u="none" strike="noStrike">
                <a:solidFill>
                  <a:srgbClr val="1D1C1D"/>
                </a:solidFill>
                <a:latin typeface="Arial"/>
                <a:ea typeface="Arial"/>
                <a:cs typeface="Arial"/>
                <a:sym typeface="Arial"/>
              </a:rPr>
              <a:t>of trends before they occur on the market.</a:t>
            </a:r>
            <a:endParaRPr/>
          </a:p>
          <a:p>
            <a:pPr marL="0" lvl="0" indent="0" algn="l" rtl="0">
              <a:lnSpc>
                <a:spcPct val="110000"/>
              </a:lnSpc>
              <a:spcBef>
                <a:spcPts val="1000"/>
              </a:spcBef>
              <a:spcAft>
                <a:spcPts val="0"/>
              </a:spcAft>
              <a:buClr>
                <a:srgbClr val="1D1C1D"/>
              </a:buClr>
              <a:buSzPct val="100000"/>
              <a:buNone/>
            </a:pPr>
            <a:r>
              <a:rPr lang="en-US" sz="1800" b="0" i="0" u="none" strike="noStrike">
                <a:solidFill>
                  <a:srgbClr val="1D1C1D"/>
                </a:solidFill>
                <a:latin typeface="Arial"/>
                <a:ea typeface="Arial"/>
                <a:cs typeface="Arial"/>
                <a:sym typeface="Arial"/>
              </a:rPr>
              <a:t>Trades are executed at the best possible prices</a:t>
            </a:r>
            <a:endParaRPr/>
          </a:p>
        </p:txBody>
      </p:sp>
      <p:sp>
        <p:nvSpPr>
          <p:cNvPr id="349" name="Google Shape;349;p1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50" name="Google Shape;350;p12" descr="A picture containing furniture, indoor, curtain, computer&#10;&#10;Description automatically generated"/>
          <p:cNvPicPr preferRelativeResize="0"/>
          <p:nvPr/>
        </p:nvPicPr>
        <p:blipFill rotWithShape="1">
          <a:blip r:embed="rId4">
            <a:alphaModFix/>
          </a:blip>
          <a:srcRect/>
          <a:stretch/>
        </p:blipFill>
        <p:spPr>
          <a:xfrm>
            <a:off x="672662" y="0"/>
            <a:ext cx="10846677" cy="2455658"/>
          </a:xfrm>
          <a:prstGeom prst="rect">
            <a:avLst/>
          </a:prstGeom>
          <a:noFill/>
          <a:ln>
            <a:noFill/>
          </a:ln>
        </p:spPr>
      </p:pic>
      <p:sp>
        <p:nvSpPr>
          <p:cNvPr id="351" name="Google Shape;351;p12"/>
          <p:cNvSpPr txBox="1"/>
          <p:nvPr/>
        </p:nvSpPr>
        <p:spPr>
          <a:xfrm>
            <a:off x="3437625" y="2619627"/>
            <a:ext cx="8358000" cy="427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lt1"/>
                </a:solidFill>
                <a:latin typeface="Gill Sans"/>
                <a:ea typeface="Gill Sans"/>
                <a:cs typeface="Gill Sans"/>
                <a:sym typeface="Gill Sans"/>
              </a:rPr>
              <a:t>ERC2981 NFT Royalty Token standard</a:t>
            </a:r>
            <a:endParaRPr sz="2000" b="0" i="0" u="none" strike="noStrike" cap="none" dirty="0">
              <a:solidFill>
                <a:schemeClr val="lt1"/>
              </a:solidFill>
              <a:latin typeface="Gill Sans"/>
              <a:ea typeface="Gill Sans"/>
              <a:cs typeface="Gill Sans"/>
              <a:sym typeface="Gill Sans"/>
            </a:endParaRPr>
          </a:p>
          <a:p>
            <a:pPr marL="0" marR="0" lvl="0" indent="0" algn="l" rtl="0">
              <a:spcBef>
                <a:spcPts val="1000"/>
              </a:spcBef>
              <a:spcAft>
                <a:spcPts val="0"/>
              </a:spcAft>
              <a:buNone/>
            </a:pPr>
            <a:r>
              <a:rPr lang="en-US" sz="1800" b="0" i="0" u="none" strike="noStrike" cap="none" dirty="0">
                <a:solidFill>
                  <a:schemeClr val="lt1"/>
                </a:solidFill>
                <a:latin typeface="Gill Sans"/>
                <a:ea typeface="Gill Sans"/>
                <a:cs typeface="Gill Sans"/>
                <a:sym typeface="Gill Sans"/>
              </a:rPr>
              <a:t>Optional Royalty payments </a:t>
            </a:r>
            <a:endParaRPr dirty="0"/>
          </a:p>
          <a:p>
            <a:pPr marL="0" marR="0" lvl="0" indent="0" algn="l" rtl="0">
              <a:spcBef>
                <a:spcPts val="1000"/>
              </a:spcBef>
              <a:spcAft>
                <a:spcPts val="0"/>
              </a:spcAft>
              <a:buNone/>
            </a:pPr>
            <a:endParaRPr sz="1800" b="0" i="0" u="none" strike="noStrike" cap="none" dirty="0">
              <a:solidFill>
                <a:schemeClr val="lt1"/>
              </a:solidFill>
              <a:latin typeface="Gill Sans"/>
              <a:ea typeface="Gill Sans"/>
              <a:cs typeface="Gill Sans"/>
              <a:sym typeface="Gill Sans"/>
            </a:endParaRPr>
          </a:p>
          <a:p>
            <a:pPr marL="0" marR="0" lvl="0" indent="0" algn="l" rtl="0">
              <a:spcBef>
                <a:spcPts val="1000"/>
              </a:spcBef>
              <a:spcAft>
                <a:spcPts val="0"/>
              </a:spcAft>
              <a:buNone/>
            </a:pPr>
            <a:r>
              <a:rPr lang="en-US" sz="2000" b="1" i="0" u="none" strike="noStrike" cap="none" dirty="0">
                <a:solidFill>
                  <a:schemeClr val="lt1"/>
                </a:solidFill>
                <a:latin typeface="Gill Sans"/>
                <a:ea typeface="Gill Sans"/>
                <a:cs typeface="Gill Sans"/>
                <a:sym typeface="Gill Sans"/>
              </a:rPr>
              <a:t>ERC4626 Token Vault Standard  </a:t>
            </a:r>
            <a:endParaRPr dirty="0"/>
          </a:p>
          <a:p>
            <a:pPr marL="0" marR="0" lvl="0" indent="0" algn="l" rtl="0">
              <a:spcBef>
                <a:spcPts val="1000"/>
              </a:spcBef>
              <a:spcAft>
                <a:spcPts val="0"/>
              </a:spcAft>
              <a:buNone/>
            </a:pPr>
            <a:r>
              <a:rPr lang="en-US" sz="1800" b="0" i="0" u="none" strike="noStrike" cap="none" dirty="0">
                <a:solidFill>
                  <a:schemeClr val="lt1"/>
                </a:solidFill>
                <a:latin typeface="Gill Sans"/>
                <a:ea typeface="Gill Sans"/>
                <a:cs typeface="Gill Sans"/>
                <a:sym typeface="Gill Sans"/>
              </a:rPr>
              <a:t>Intrinsically interest-bearing tokens</a:t>
            </a:r>
            <a:endParaRPr sz="1800" b="0" i="0" u="none" strike="noStrike" cap="none" dirty="0">
              <a:solidFill>
                <a:schemeClr val="lt1"/>
              </a:solidFill>
              <a:latin typeface="Gill Sans"/>
              <a:ea typeface="Gill Sans"/>
              <a:cs typeface="Gill Sans"/>
              <a:sym typeface="Gill Sans"/>
            </a:endParaRPr>
          </a:p>
          <a:p>
            <a:pPr marL="0" marR="0" lvl="0" indent="0" algn="l" rtl="0">
              <a:spcBef>
                <a:spcPts val="1000"/>
              </a:spcBef>
              <a:spcAft>
                <a:spcPts val="0"/>
              </a:spcAft>
              <a:buNone/>
            </a:pPr>
            <a:br>
              <a:rPr lang="en-US" sz="1800" b="0" i="0" u="none" strike="noStrike" cap="none" dirty="0">
                <a:solidFill>
                  <a:schemeClr val="lt1"/>
                </a:solidFill>
                <a:latin typeface="Gill Sans"/>
                <a:ea typeface="Gill Sans"/>
                <a:cs typeface="Gill Sans"/>
                <a:sym typeface="Gill Sans"/>
              </a:rPr>
            </a:br>
            <a:r>
              <a:rPr lang="en-US" sz="2000" b="1" i="0" u="none" strike="noStrike" cap="none" dirty="0">
                <a:solidFill>
                  <a:schemeClr val="lt1"/>
                </a:solidFill>
                <a:latin typeface="Roboto"/>
                <a:ea typeface="Roboto"/>
                <a:cs typeface="Roboto"/>
                <a:sym typeface="Roboto"/>
              </a:rPr>
              <a:t>EIP137 Domain Name Service</a:t>
            </a:r>
            <a:r>
              <a:rPr lang="en-US" sz="2000" b="0" i="0" u="none" strike="noStrike" cap="none" dirty="0">
                <a:solidFill>
                  <a:schemeClr val="lt1"/>
                </a:solidFill>
                <a:latin typeface="Gill Sans"/>
                <a:ea typeface="Gill Sans"/>
                <a:cs typeface="Gill Sans"/>
                <a:sym typeface="Gill Sans"/>
              </a:rPr>
              <a:t> </a:t>
            </a:r>
            <a:endParaRPr dirty="0"/>
          </a:p>
          <a:p>
            <a:pPr marL="0" marR="0" lvl="0" indent="0" algn="l" rtl="0">
              <a:spcBef>
                <a:spcPts val="1000"/>
              </a:spcBef>
              <a:spcAft>
                <a:spcPts val="0"/>
              </a:spcAft>
              <a:buNone/>
            </a:pPr>
            <a:r>
              <a:rPr lang="en-US" sz="1800" b="0" i="0" u="none" strike="noStrike" cap="none" dirty="0">
                <a:solidFill>
                  <a:schemeClr val="lt1"/>
                </a:solidFill>
                <a:latin typeface="Gill Sans"/>
                <a:ea typeface="Gill Sans"/>
                <a:cs typeface="Gill Sans"/>
                <a:sym typeface="Gill Sans"/>
              </a:rPr>
              <a:t>A single global namespace for all names with a single ‘centralized’ resolver</a:t>
            </a:r>
            <a:endParaRPr sz="1800" b="0" i="0" u="none" strike="noStrike" cap="none" dirty="0">
              <a:solidFill>
                <a:schemeClr val="lt1"/>
              </a:solidFill>
              <a:latin typeface="Gill Sans"/>
              <a:ea typeface="Gill Sans"/>
              <a:cs typeface="Gill Sans"/>
              <a:sym typeface="Gill Sans"/>
            </a:endParaRPr>
          </a:p>
          <a:p>
            <a:pPr marL="0" marR="0" lvl="0" indent="0" algn="l" rtl="0">
              <a:spcBef>
                <a:spcPts val="0"/>
              </a:spcBef>
              <a:spcAft>
                <a:spcPts val="0"/>
              </a:spcAft>
              <a:buNone/>
            </a:pPr>
            <a:br>
              <a:rPr lang="en-US" sz="1800" b="0" i="0" u="none" strike="noStrike" cap="none" dirty="0">
                <a:solidFill>
                  <a:schemeClr val="lt1"/>
                </a:solidFill>
                <a:latin typeface="Gill Sans"/>
                <a:ea typeface="Gill Sans"/>
                <a:cs typeface="Gill Sans"/>
                <a:sym typeface="Gill Sans"/>
              </a:rPr>
            </a:br>
            <a:endParaRPr sz="1800" b="0" dirty="0">
              <a:solidFill>
                <a:schemeClr val="lt1"/>
              </a:solidFill>
              <a:latin typeface="Gill Sans"/>
              <a:ea typeface="Gill Sans"/>
              <a:cs typeface="Gill Sans"/>
              <a:sym typeface="Gill Sans"/>
            </a:endParaRPr>
          </a:p>
          <a:p>
            <a:pPr marL="0" marR="0" lvl="0" indent="0" algn="l" rtl="0">
              <a:spcBef>
                <a:spcPts val="0"/>
              </a:spcBef>
              <a:spcAft>
                <a:spcPts val="0"/>
              </a:spcAft>
              <a:buNone/>
            </a:pPr>
            <a:br>
              <a:rPr lang="en-US" sz="1800" dirty="0">
                <a:solidFill>
                  <a:schemeClr val="lt1"/>
                </a:solidFill>
                <a:latin typeface="Gill Sans"/>
                <a:ea typeface="Gill Sans"/>
                <a:cs typeface="Gill Sans"/>
                <a:sym typeface="Gill Sans"/>
              </a:rPr>
            </a:br>
            <a:endParaRPr sz="1800" dirty="0">
              <a:solidFill>
                <a:schemeClr val="lt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6"/>
        <p:cNvGrpSpPr/>
        <p:nvPr/>
      </p:nvGrpSpPr>
      <p:grpSpPr>
        <a:xfrm>
          <a:off x="0" y="0"/>
          <a:ext cx="0" cy="0"/>
          <a:chOff x="0" y="0"/>
          <a:chExt cx="0" cy="0"/>
        </a:xfrm>
      </p:grpSpPr>
      <p:sp>
        <p:nvSpPr>
          <p:cNvPr id="357" name="Google Shape;357;p13"/>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58" name="Google Shape;358;p13"/>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59" name="Google Shape;359;p1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360" name="Google Shape;360;p13"/>
          <p:cNvGrpSpPr/>
          <p:nvPr/>
        </p:nvGrpSpPr>
        <p:grpSpPr>
          <a:xfrm>
            <a:off x="1292493" y="4299807"/>
            <a:ext cx="2083885" cy="2083885"/>
            <a:chOff x="4842143" y="3556857"/>
            <a:chExt cx="2083885" cy="2083885"/>
          </a:xfrm>
        </p:grpSpPr>
        <p:sp>
          <p:nvSpPr>
            <p:cNvPr id="361" name="Google Shape;361;p13"/>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2" name="Google Shape;362;p13"/>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3" name="Google Shape;363;p13"/>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4" name="Google Shape;364;p13"/>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65" name="Google Shape;365;p1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66" name="Google Shape;366;p13"/>
          <p:cNvPicPr preferRelativeResize="0">
            <a:picLocks noGrp="1"/>
          </p:cNvPicPr>
          <p:nvPr>
            <p:ph type="pic" idx="2"/>
          </p:nvPr>
        </p:nvPicPr>
        <p:blipFill rotWithShape="1">
          <a:blip r:embed="rId3">
            <a:alphaModFix/>
          </a:blip>
          <a:srcRect t="4819" b="4819"/>
          <a:stretch/>
        </p:blipFill>
        <p:spPr>
          <a:xfrm>
            <a:off x="20" y="1"/>
            <a:ext cx="12191980" cy="6858000"/>
          </a:xfrm>
          <a:prstGeom prst="rect">
            <a:avLst/>
          </a:prstGeom>
          <a:solidFill>
            <a:schemeClr val="accent5"/>
          </a:solidFill>
          <a:ln>
            <a:noFill/>
          </a:ln>
        </p:spPr>
      </p:pic>
      <p:sp>
        <p:nvSpPr>
          <p:cNvPr id="367" name="Google Shape;367;p13"/>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8" name="Google Shape;368;p13"/>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9" name="Google Shape;369;p13"/>
          <p:cNvSpPr txBox="1">
            <a:spLocks noGrp="1"/>
          </p:cNvSpPr>
          <p:nvPr>
            <p:ph type="ctrTitle"/>
          </p:nvPr>
        </p:nvSpPr>
        <p:spPr>
          <a:xfrm>
            <a:off x="550863" y="173002"/>
            <a:ext cx="5437187" cy="902335"/>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ct val="100000"/>
              <a:buFont typeface="Play"/>
              <a:buNone/>
            </a:pPr>
            <a:r>
              <a:rPr lang="en-US">
                <a:solidFill>
                  <a:schemeClr val="lt1"/>
                </a:solidFill>
                <a:latin typeface="Play"/>
                <a:ea typeface="Play"/>
                <a:cs typeface="Play"/>
                <a:sym typeface="Play"/>
              </a:rPr>
              <a:t>Future Direction</a:t>
            </a:r>
            <a:endParaRPr/>
          </a:p>
        </p:txBody>
      </p:sp>
      <p:sp>
        <p:nvSpPr>
          <p:cNvPr id="370" name="Google Shape;370;p13"/>
          <p:cNvSpPr txBox="1">
            <a:spLocks noGrp="1"/>
          </p:cNvSpPr>
          <p:nvPr>
            <p:ph type="subTitle" idx="1"/>
          </p:nvPr>
        </p:nvSpPr>
        <p:spPr>
          <a:xfrm>
            <a:off x="550863" y="988369"/>
            <a:ext cx="6470400" cy="41511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US" sz="3600" b="0" i="0">
                <a:solidFill>
                  <a:schemeClr val="lt1"/>
                </a:solidFill>
              </a:rPr>
              <a:t> </a:t>
            </a:r>
            <a:endParaRPr/>
          </a:p>
          <a:p>
            <a:pPr marL="342900" lvl="0" indent="-342900" algn="l" rtl="0">
              <a:lnSpc>
                <a:spcPct val="100000"/>
              </a:lnSpc>
              <a:spcBef>
                <a:spcPts val="1800"/>
              </a:spcBef>
              <a:spcAft>
                <a:spcPts val="0"/>
              </a:spcAft>
              <a:buClr>
                <a:schemeClr val="lt1"/>
              </a:buClr>
              <a:buSzPts val="3600"/>
              <a:buFont typeface="Arial"/>
              <a:buChar char="•"/>
            </a:pPr>
            <a:r>
              <a:rPr lang="en-US" sz="3600" b="0" i="0">
                <a:solidFill>
                  <a:schemeClr val="lt1"/>
                </a:solidFill>
              </a:rPr>
              <a:t>Finalize all the business details </a:t>
            </a:r>
            <a:endParaRPr/>
          </a:p>
          <a:p>
            <a:pPr marL="342900" lvl="0" indent="-342900" algn="l" rtl="0">
              <a:lnSpc>
                <a:spcPct val="100000"/>
              </a:lnSpc>
              <a:spcBef>
                <a:spcPts val="1800"/>
              </a:spcBef>
              <a:spcAft>
                <a:spcPts val="0"/>
              </a:spcAft>
              <a:buClr>
                <a:schemeClr val="lt1"/>
              </a:buClr>
              <a:buSzPts val="3600"/>
              <a:buFont typeface="Arial"/>
              <a:buChar char="•"/>
            </a:pPr>
            <a:r>
              <a:rPr lang="en-US" sz="3600" b="0" i="0">
                <a:solidFill>
                  <a:schemeClr val="lt1"/>
                </a:solidFill>
              </a:rPr>
              <a:t>Functionality of business plan &amp; technology integration</a:t>
            </a:r>
            <a:endParaRPr/>
          </a:p>
          <a:p>
            <a:pPr marL="342900" lvl="0" indent="-342900" algn="l" rtl="0">
              <a:lnSpc>
                <a:spcPct val="100000"/>
              </a:lnSpc>
              <a:spcBef>
                <a:spcPts val="1800"/>
              </a:spcBef>
              <a:spcAft>
                <a:spcPts val="0"/>
              </a:spcAft>
              <a:buClr>
                <a:schemeClr val="lt1"/>
              </a:buClr>
              <a:buSzPts val="3600"/>
              <a:buFont typeface="Arial"/>
              <a:buChar char="•"/>
            </a:pPr>
            <a:r>
              <a:rPr lang="en-US" sz="3600" b="0" i="0">
                <a:solidFill>
                  <a:schemeClr val="lt1"/>
                </a:solidFill>
              </a:rPr>
              <a:t>Build working mvp and initiate funding round</a:t>
            </a:r>
            <a:endParaRPr sz="3600">
              <a:solidFill>
                <a:schemeClr val="lt1"/>
              </a:solidFill>
            </a:endParaRPr>
          </a:p>
        </p:txBody>
      </p:sp>
      <p:sp>
        <p:nvSpPr>
          <p:cNvPr id="371" name="Google Shape;371;p1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solidFill>
                  <a:schemeClr val="lt1"/>
                </a:solidFill>
              </a:rPr>
              <a:t>13</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7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4"/>
          <p:cNvSpPr txBox="1">
            <a:spLocks noGrp="1"/>
          </p:cNvSpPr>
          <p:nvPr>
            <p:ph type="ctrTitle"/>
          </p:nvPr>
        </p:nvSpPr>
        <p:spPr>
          <a:xfrm>
            <a:off x="550863" y="549275"/>
            <a:ext cx="5437187" cy="264096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4800"/>
              <a:buFont typeface="Play"/>
              <a:buNone/>
            </a:pPr>
            <a:r>
              <a:rPr lang="en-US"/>
              <a:t>Thank You</a:t>
            </a:r>
            <a:endParaRPr/>
          </a:p>
        </p:txBody>
      </p:sp>
      <p:sp>
        <p:nvSpPr>
          <p:cNvPr id="378" name="Google Shape;378;p14"/>
          <p:cNvSpPr txBox="1">
            <a:spLocks noGrp="1"/>
          </p:cNvSpPr>
          <p:nvPr>
            <p:ph type="subTitle" idx="1"/>
          </p:nvPr>
        </p:nvSpPr>
        <p:spPr>
          <a:xfrm>
            <a:off x="550863" y="3451861"/>
            <a:ext cx="5437187" cy="264096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3600"/>
              <a:buNone/>
            </a:pPr>
            <a:r>
              <a:rPr lang="en-US" sz="3600"/>
              <a:t>Team Cryvesto 3.O</a:t>
            </a:r>
            <a:endParaRPr/>
          </a:p>
          <a:p>
            <a:pPr marL="228600" lvl="0" indent="-228600" algn="l" rtl="0">
              <a:lnSpc>
                <a:spcPct val="110000"/>
              </a:lnSpc>
              <a:spcBef>
                <a:spcPts val="1800"/>
              </a:spcBef>
              <a:spcAft>
                <a:spcPts val="0"/>
              </a:spcAft>
              <a:buClr>
                <a:schemeClr val="lt1"/>
              </a:buClr>
              <a:buSzPts val="1800"/>
              <a:buNone/>
            </a:pPr>
            <a:r>
              <a:rPr lang="en-US" sz="1800" u="sng">
                <a:solidFill>
                  <a:schemeClr val="hlink"/>
                </a:solidFill>
                <a:latin typeface="Calibri"/>
                <a:ea typeface="Calibri"/>
                <a:cs typeface="Calibri"/>
                <a:sym typeface="Calibri"/>
                <a:hlinkClick r:id="rId3"/>
              </a:rPr>
              <a:t>team_cryvesto3.0@cryvesto.com</a:t>
            </a:r>
            <a:r>
              <a:rPr lang="en-US" sz="1800">
                <a:latin typeface="Calibri"/>
                <a:ea typeface="Calibri"/>
                <a:cs typeface="Calibri"/>
                <a:sym typeface="Calibri"/>
              </a:rPr>
              <a:t> </a:t>
            </a:r>
            <a:endParaRPr/>
          </a:p>
          <a:p>
            <a:pPr marL="228600" lvl="0" indent="-228600" algn="l" rtl="0">
              <a:lnSpc>
                <a:spcPct val="110000"/>
              </a:lnSpc>
              <a:spcBef>
                <a:spcPts val="1800"/>
              </a:spcBef>
              <a:spcAft>
                <a:spcPts val="0"/>
              </a:spcAft>
              <a:buClr>
                <a:schemeClr val="lt1"/>
              </a:buClr>
              <a:buSzPts val="2400"/>
              <a:buNone/>
            </a:pPr>
            <a:r>
              <a:rPr lang="en-US"/>
              <a:t>Cryvesto PE</a:t>
            </a:r>
            <a:endParaRPr/>
          </a:p>
        </p:txBody>
      </p:sp>
      <p:pic>
        <p:nvPicPr>
          <p:cNvPr id="379" name="Google Shape;379;p14" descr="Data Points Digital background"/>
          <p:cNvPicPr preferRelativeResize="0">
            <a:picLocks noGrp="1"/>
          </p:cNvPicPr>
          <p:nvPr>
            <p:ph type="pic" idx="2"/>
          </p:nvPr>
        </p:nvPicPr>
        <p:blipFill rotWithShape="1">
          <a:blip r:embed="rId4">
            <a:alphaModFix/>
          </a:blip>
          <a:srcRect/>
          <a:stretch/>
        </p:blipFill>
        <p:spPr>
          <a:xfrm>
            <a:off x="6548755" y="479203"/>
            <a:ext cx="5084064" cy="2880360"/>
          </a:xfrm>
          <a:prstGeom prst="rect">
            <a:avLst/>
          </a:prstGeom>
          <a:solidFill>
            <a:schemeClr val="accent5"/>
          </a:solidFill>
          <a:ln>
            <a:noFill/>
          </a:ln>
        </p:spPr>
      </p:pic>
      <p:pic>
        <p:nvPicPr>
          <p:cNvPr id="380" name="Google Shape;380;p14" descr="Data Points Digital background"/>
          <p:cNvPicPr preferRelativeResize="0">
            <a:picLocks noGrp="1"/>
          </p:cNvPicPr>
          <p:nvPr>
            <p:ph type="pic" idx="3"/>
          </p:nvPr>
        </p:nvPicPr>
        <p:blipFill rotWithShape="1">
          <a:blip r:embed="rId5">
            <a:alphaModFix/>
          </a:blip>
          <a:srcRect/>
          <a:stretch/>
        </p:blipFill>
        <p:spPr>
          <a:xfrm>
            <a:off x="6557073" y="3451861"/>
            <a:ext cx="5084064" cy="2880360"/>
          </a:xfrm>
          <a:prstGeom prst="rect">
            <a:avLst/>
          </a:prstGeom>
          <a:solidFill>
            <a:schemeClr val="accent5"/>
          </a:solidFill>
          <a:ln>
            <a:noFill/>
          </a:ln>
        </p:spPr>
      </p:pic>
      <p:sp>
        <p:nvSpPr>
          <p:cNvPr id="381" name="Google Shape;381;p1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82" name="Google Shape;382;p14" descr="Logo"/>
          <p:cNvPicPr preferRelativeResize="0"/>
          <p:nvPr/>
        </p:nvPicPr>
        <p:blipFill rotWithShape="1">
          <a:blip r:embed="rId6">
            <a:alphaModFix/>
          </a:blip>
          <a:srcRect/>
          <a:stretch/>
        </p:blipFill>
        <p:spPr>
          <a:xfrm>
            <a:off x="6548750" y="479200"/>
            <a:ext cx="5075750" cy="582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xfrm>
            <a:off x="550864" y="549276"/>
            <a:ext cx="3565524" cy="751204"/>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4400"/>
              <a:buFont typeface="Play"/>
              <a:buNone/>
            </a:pPr>
            <a:r>
              <a:rPr lang="en-US" sz="4400"/>
              <a:t>Agenda</a:t>
            </a:r>
            <a:endParaRPr/>
          </a:p>
        </p:txBody>
      </p:sp>
      <p:sp>
        <p:nvSpPr>
          <p:cNvPr id="214" name="Google Shape;214;p2"/>
          <p:cNvSpPr txBox="1">
            <a:spLocks noGrp="1"/>
          </p:cNvSpPr>
          <p:nvPr>
            <p:ph type="body" idx="1"/>
          </p:nvPr>
        </p:nvSpPr>
        <p:spPr>
          <a:xfrm>
            <a:off x="550863" y="1728963"/>
            <a:ext cx="3565525" cy="4143518"/>
          </a:xfrm>
          <a:prstGeom prst="rect">
            <a:avLst/>
          </a:prstGeom>
          <a:noFill/>
          <a:ln>
            <a:noFill/>
          </a:ln>
        </p:spPr>
        <p:txBody>
          <a:bodyPr spcFirstLastPara="1" wrap="square" lIns="0" tIns="0" rIns="0" bIns="0" anchor="t" anchorCtr="0">
            <a:noAutofit/>
          </a:bodyPr>
          <a:lstStyle/>
          <a:p>
            <a:pPr marL="228600" lvl="0" indent="-228600" algn="ctr" rtl="0">
              <a:lnSpc>
                <a:spcPct val="110000"/>
              </a:lnSpc>
              <a:spcBef>
                <a:spcPts val="0"/>
              </a:spcBef>
              <a:spcAft>
                <a:spcPts val="0"/>
              </a:spcAft>
              <a:buClr>
                <a:schemeClr val="lt1"/>
              </a:buClr>
              <a:buSzPts val="2000"/>
              <a:buNone/>
            </a:pPr>
            <a:r>
              <a:rPr lang="en-US"/>
              <a:t>Intro: Executive Summary &amp; Project Goals </a:t>
            </a:r>
            <a:endParaRPr/>
          </a:p>
          <a:p>
            <a:pPr marL="228600" lvl="0" indent="-228600" algn="ctr" rtl="0">
              <a:lnSpc>
                <a:spcPct val="110000"/>
              </a:lnSpc>
              <a:spcBef>
                <a:spcPts val="1800"/>
              </a:spcBef>
              <a:spcAft>
                <a:spcPts val="0"/>
              </a:spcAft>
              <a:buClr>
                <a:schemeClr val="lt1"/>
              </a:buClr>
              <a:buSzPts val="2000"/>
              <a:buNone/>
            </a:pPr>
            <a:r>
              <a:rPr lang="en-US"/>
              <a:t>Product Demonstration</a:t>
            </a:r>
            <a:endParaRPr/>
          </a:p>
          <a:p>
            <a:pPr marL="228600" lvl="0" indent="-228600" algn="ctr" rtl="0">
              <a:lnSpc>
                <a:spcPct val="110000"/>
              </a:lnSpc>
              <a:spcBef>
                <a:spcPts val="1800"/>
              </a:spcBef>
              <a:spcAft>
                <a:spcPts val="0"/>
              </a:spcAft>
              <a:buClr>
                <a:schemeClr val="lt1"/>
              </a:buClr>
              <a:buSzPts val="2000"/>
              <a:buNone/>
            </a:pPr>
            <a:r>
              <a:rPr lang="en-US"/>
              <a:t>Data </a:t>
            </a:r>
            <a:endParaRPr/>
          </a:p>
          <a:p>
            <a:pPr marL="228600" lvl="0" indent="-228600" algn="ctr" rtl="0">
              <a:lnSpc>
                <a:spcPct val="110000"/>
              </a:lnSpc>
              <a:spcBef>
                <a:spcPts val="1800"/>
              </a:spcBef>
              <a:spcAft>
                <a:spcPts val="0"/>
              </a:spcAft>
              <a:buClr>
                <a:schemeClr val="lt1"/>
              </a:buClr>
              <a:buSzPts val="2000"/>
              <a:buNone/>
            </a:pPr>
            <a:r>
              <a:rPr lang="en-US"/>
              <a:t>The Selected Model</a:t>
            </a:r>
            <a:endParaRPr/>
          </a:p>
          <a:p>
            <a:pPr marL="228600" lvl="0" indent="-228600" algn="ctr" rtl="0">
              <a:lnSpc>
                <a:spcPct val="110000"/>
              </a:lnSpc>
              <a:spcBef>
                <a:spcPts val="1800"/>
              </a:spcBef>
              <a:spcAft>
                <a:spcPts val="0"/>
              </a:spcAft>
              <a:buClr>
                <a:schemeClr val="lt1"/>
              </a:buClr>
              <a:buSzPts val="2000"/>
              <a:buNone/>
            </a:pPr>
            <a:r>
              <a:rPr lang="en-US"/>
              <a:t>Results &amp; conclusion or Application</a:t>
            </a:r>
            <a:endParaRPr/>
          </a:p>
          <a:p>
            <a:pPr marL="228600" lvl="0" indent="-228600" algn="ctr" rtl="0">
              <a:lnSpc>
                <a:spcPct val="110000"/>
              </a:lnSpc>
              <a:spcBef>
                <a:spcPts val="1800"/>
              </a:spcBef>
              <a:spcAft>
                <a:spcPts val="0"/>
              </a:spcAft>
              <a:buClr>
                <a:schemeClr val="lt1"/>
              </a:buClr>
              <a:buSzPts val="2000"/>
              <a:buNone/>
            </a:pPr>
            <a:r>
              <a:rPr lang="en-US"/>
              <a:t>Future Next Steps</a:t>
            </a:r>
            <a:endParaRPr/>
          </a:p>
          <a:p>
            <a:pPr marL="228600" lvl="0" indent="-228600" algn="l" rtl="0">
              <a:lnSpc>
                <a:spcPct val="110000"/>
              </a:lnSpc>
              <a:spcBef>
                <a:spcPts val="1800"/>
              </a:spcBef>
              <a:spcAft>
                <a:spcPts val="0"/>
              </a:spcAft>
              <a:buClr>
                <a:schemeClr val="lt1"/>
              </a:buClr>
              <a:buSzPts val="2000"/>
              <a:buNone/>
            </a:pPr>
            <a:endParaRPr/>
          </a:p>
          <a:p>
            <a:pPr marL="228600" lvl="0" indent="-228600" algn="l" rtl="0">
              <a:lnSpc>
                <a:spcPct val="110000"/>
              </a:lnSpc>
              <a:spcBef>
                <a:spcPts val="1800"/>
              </a:spcBef>
              <a:spcAft>
                <a:spcPts val="0"/>
              </a:spcAft>
              <a:buClr>
                <a:schemeClr val="lt1"/>
              </a:buClr>
              <a:buSzPts val="2000"/>
              <a:buNone/>
            </a:pPr>
            <a:endParaRPr/>
          </a:p>
        </p:txBody>
      </p:sp>
      <p:pic>
        <p:nvPicPr>
          <p:cNvPr id="215" name="Google Shape;215;p2" descr="Digital Data"/>
          <p:cNvPicPr preferRelativeResize="0">
            <a:picLocks noGrp="1"/>
          </p:cNvPicPr>
          <p:nvPr>
            <p:ph type="pic" idx="2"/>
          </p:nvPr>
        </p:nvPicPr>
        <p:blipFill rotWithShape="1">
          <a:blip r:embed="rId3">
            <a:alphaModFix/>
          </a:blip>
          <a:srcRect t="22" b="23"/>
          <a:stretch/>
        </p:blipFill>
        <p:spPr>
          <a:xfrm>
            <a:off x="5194641" y="1664619"/>
            <a:ext cx="3438056" cy="3323941"/>
          </a:xfrm>
          <a:prstGeom prst="flowChartConnector">
            <a:avLst/>
          </a:prstGeom>
          <a:solidFill>
            <a:schemeClr val="accent5"/>
          </a:solidFill>
          <a:ln>
            <a:noFill/>
          </a:ln>
        </p:spPr>
      </p:pic>
      <p:pic>
        <p:nvPicPr>
          <p:cNvPr id="216" name="Google Shape;216;p2" descr="Data Points "/>
          <p:cNvPicPr preferRelativeResize="0">
            <a:picLocks noGrp="1"/>
          </p:cNvPicPr>
          <p:nvPr>
            <p:ph type="pic" idx="3"/>
          </p:nvPr>
        </p:nvPicPr>
        <p:blipFill rotWithShape="1">
          <a:blip r:embed="rId4">
            <a:alphaModFix/>
          </a:blip>
          <a:srcRect t="129" b="139"/>
          <a:stretch/>
        </p:blipFill>
        <p:spPr>
          <a:xfrm>
            <a:off x="8918575" y="596391"/>
            <a:ext cx="2263776" cy="2263776"/>
          </a:xfrm>
          <a:prstGeom prst="rect">
            <a:avLst/>
          </a:prstGeom>
          <a:solidFill>
            <a:schemeClr val="accent5"/>
          </a:solidFill>
          <a:ln>
            <a:noFill/>
          </a:ln>
        </p:spPr>
      </p:pic>
      <p:pic>
        <p:nvPicPr>
          <p:cNvPr id="217" name="Google Shape;217;p2" descr="Data Background"/>
          <p:cNvPicPr preferRelativeResize="0">
            <a:picLocks noGrp="1"/>
          </p:cNvPicPr>
          <p:nvPr>
            <p:ph type="pic" idx="4"/>
          </p:nvPr>
        </p:nvPicPr>
        <p:blipFill rotWithShape="1">
          <a:blip r:embed="rId5">
            <a:alphaModFix/>
          </a:blip>
          <a:srcRect/>
          <a:stretch/>
        </p:blipFill>
        <p:spPr>
          <a:xfrm>
            <a:off x="9091612" y="3324733"/>
            <a:ext cx="2936877" cy="2936877"/>
          </a:xfrm>
          <a:prstGeom prst="rect">
            <a:avLst/>
          </a:prstGeom>
          <a:solidFill>
            <a:schemeClr val="accent5"/>
          </a:solidFill>
          <a:ln>
            <a:noFill/>
          </a:ln>
        </p:spPr>
      </p:pic>
      <p:sp>
        <p:nvSpPr>
          <p:cNvPr id="218" name="Google Shape;218;p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19" name="Google Shape;219;p2"/>
          <p:cNvPicPr preferRelativeResize="0"/>
          <p:nvPr/>
        </p:nvPicPr>
        <p:blipFill rotWithShape="1">
          <a:blip r:embed="rId6">
            <a:alphaModFix/>
          </a:blip>
          <a:srcRect/>
          <a:stretch/>
        </p:blipFill>
        <p:spPr>
          <a:xfrm>
            <a:off x="8918575" y="606894"/>
            <a:ext cx="2261812" cy="2261812"/>
          </a:xfrm>
          <a:prstGeom prst="rect">
            <a:avLst/>
          </a:prstGeom>
          <a:noFill/>
          <a:ln>
            <a:noFill/>
          </a:ln>
        </p:spPr>
      </p:pic>
      <p:pic>
        <p:nvPicPr>
          <p:cNvPr id="220" name="Google Shape;220;p2" descr="Icon"/>
          <p:cNvPicPr preferRelativeResize="0"/>
          <p:nvPr/>
        </p:nvPicPr>
        <p:blipFill rotWithShape="1">
          <a:blip r:embed="rId7">
            <a:alphaModFix/>
          </a:blip>
          <a:srcRect l="17709" t="-1" r="13938" b="-956"/>
          <a:stretch/>
        </p:blipFill>
        <p:spPr>
          <a:xfrm>
            <a:off x="5170402" y="1664620"/>
            <a:ext cx="3508800" cy="3347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550863" y="4507200"/>
            <a:ext cx="4500562" cy="15629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Intro &amp; Proposal</a:t>
            </a:r>
            <a:endParaRPr/>
          </a:p>
        </p:txBody>
      </p:sp>
      <p:pic>
        <p:nvPicPr>
          <p:cNvPr id="227" name="Google Shape;227;p3" descr="A group of people sitting at a table"/>
          <p:cNvPicPr preferRelativeResize="0">
            <a:picLocks noGrp="1"/>
          </p:cNvPicPr>
          <p:nvPr>
            <p:ph type="pic" idx="2"/>
          </p:nvPr>
        </p:nvPicPr>
        <p:blipFill rotWithShape="1">
          <a:blip r:embed="rId3">
            <a:alphaModFix/>
          </a:blip>
          <a:srcRect t="42" b="41"/>
          <a:stretch/>
        </p:blipFill>
        <p:spPr>
          <a:xfrm>
            <a:off x="-24384" y="3840"/>
            <a:ext cx="3054096" cy="3542000"/>
          </a:xfrm>
          <a:prstGeom prst="rect">
            <a:avLst/>
          </a:prstGeom>
          <a:solidFill>
            <a:schemeClr val="accent5"/>
          </a:solidFill>
          <a:ln>
            <a:noFill/>
          </a:ln>
        </p:spPr>
      </p:pic>
      <p:pic>
        <p:nvPicPr>
          <p:cNvPr id="228" name="Google Shape;228;p3" descr="Data Points Digital background"/>
          <p:cNvPicPr preferRelativeResize="0">
            <a:picLocks noGrp="1"/>
          </p:cNvPicPr>
          <p:nvPr>
            <p:ph type="pic" idx="3"/>
          </p:nvPr>
        </p:nvPicPr>
        <p:blipFill rotWithShape="1">
          <a:blip r:embed="rId4">
            <a:alphaModFix/>
          </a:blip>
          <a:srcRect t="42" b="41"/>
          <a:stretch/>
        </p:blipFill>
        <p:spPr>
          <a:xfrm>
            <a:off x="6079776" y="0"/>
            <a:ext cx="3054096" cy="3545840"/>
          </a:xfrm>
          <a:prstGeom prst="rect">
            <a:avLst/>
          </a:prstGeom>
          <a:solidFill>
            <a:schemeClr val="accent5"/>
          </a:solidFill>
          <a:ln>
            <a:noFill/>
          </a:ln>
        </p:spPr>
      </p:pic>
      <p:pic>
        <p:nvPicPr>
          <p:cNvPr id="229" name="Google Shape;229;p3" descr="Digital Graph Screen"/>
          <p:cNvPicPr preferRelativeResize="0">
            <a:picLocks noGrp="1"/>
          </p:cNvPicPr>
          <p:nvPr>
            <p:ph type="pic" idx="5"/>
          </p:nvPr>
        </p:nvPicPr>
        <p:blipFill rotWithShape="1">
          <a:blip r:embed="rId5">
            <a:alphaModFix/>
          </a:blip>
          <a:srcRect t="42" b="41"/>
          <a:stretch/>
        </p:blipFill>
        <p:spPr>
          <a:xfrm>
            <a:off x="9137904" y="0"/>
            <a:ext cx="3054096" cy="3545840"/>
          </a:xfrm>
          <a:prstGeom prst="rect">
            <a:avLst/>
          </a:prstGeom>
          <a:solidFill>
            <a:schemeClr val="accent5"/>
          </a:solidFill>
          <a:ln>
            <a:noFill/>
          </a:ln>
        </p:spPr>
      </p:pic>
      <p:sp>
        <p:nvSpPr>
          <p:cNvPr id="230" name="Google Shape;230;p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31" name="Google Shape;231;p3"/>
          <p:cNvSpPr txBox="1">
            <a:spLocks noGrp="1"/>
          </p:cNvSpPr>
          <p:nvPr>
            <p:ph type="body" idx="4294967295"/>
          </p:nvPr>
        </p:nvSpPr>
        <p:spPr>
          <a:xfrm>
            <a:off x="5261928" y="3848445"/>
            <a:ext cx="6221412" cy="2658767"/>
          </a:xfrm>
          <a:prstGeom prst="rect">
            <a:avLst/>
          </a:prstGeom>
          <a:noFill/>
          <a:ln>
            <a:noFill/>
          </a:ln>
        </p:spPr>
        <p:txBody>
          <a:bodyPr spcFirstLastPara="1" wrap="square" lIns="0" tIns="0" rIns="0" bIns="0" anchor="t" anchorCtr="0">
            <a:normAutofit lnSpcReduction="20000"/>
          </a:bodyPr>
          <a:lstStyle/>
          <a:p>
            <a:pPr marL="228600" marR="0" lvl="0" indent="-237172" algn="l" rtl="0">
              <a:lnSpc>
                <a:spcPct val="110000"/>
              </a:lnSpc>
              <a:spcBef>
                <a:spcPts val="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Team Cryvesto 3.0 constructs a LCA GUI for retail investors &amp; fans to invest in their favorite entertainment themes, currently </a:t>
            </a:r>
            <a:r>
              <a:rPr lang="en-US" sz="1800"/>
              <a:t>accessible</a:t>
            </a:r>
            <a:r>
              <a:rPr lang="en-US" sz="2000" b="0" i="0" u="none" strike="noStrike" cap="none">
                <a:solidFill>
                  <a:schemeClr val="lt1"/>
                </a:solidFill>
                <a:latin typeface="Gill Sans"/>
                <a:ea typeface="Gill Sans"/>
                <a:cs typeface="Gill Sans"/>
                <a:sym typeface="Gill Sans"/>
              </a:rPr>
              <a:t> </a:t>
            </a:r>
            <a:r>
              <a:rPr lang="en-US" sz="1800" b="0" i="0" u="none" strike="noStrike" cap="none">
                <a:solidFill>
                  <a:schemeClr val="lt1"/>
                </a:solidFill>
                <a:latin typeface="Gill Sans"/>
                <a:ea typeface="Gill Sans"/>
                <a:cs typeface="Gill Sans"/>
                <a:sym typeface="Gill Sans"/>
              </a:rPr>
              <a:t>to only HNW and IBs</a:t>
            </a:r>
            <a:endParaRPr/>
          </a:p>
          <a:p>
            <a:pPr marL="228600" marR="0" lvl="0" indent="-237172" algn="l" rtl="0">
              <a:lnSpc>
                <a:spcPct val="110000"/>
              </a:lnSpc>
              <a:spcBef>
                <a:spcPts val="180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We believe that using FinTech we can bring a larger group to pool additional funds for financing and increase revenue streams by closely tracking market trends</a:t>
            </a:r>
            <a:endParaRPr sz="1800"/>
          </a:p>
          <a:p>
            <a:pPr marL="228600" marR="0" lvl="0" indent="-237172" algn="l" rtl="0">
              <a:lnSpc>
                <a:spcPct val="110000"/>
              </a:lnSpc>
              <a:spcBef>
                <a:spcPts val="180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Able to attract a younger generation using new technology for their preferred investible entertainment</a:t>
            </a:r>
            <a:endParaRPr sz="2000" b="0" i="0" u="none" strike="noStrike" cap="none">
              <a:solidFill>
                <a:schemeClr val="lt1"/>
              </a:solidFill>
              <a:latin typeface="Gill Sans"/>
              <a:ea typeface="Gill Sans"/>
              <a:cs typeface="Gill Sans"/>
              <a:sym typeface="Gill Sans"/>
            </a:endParaRPr>
          </a:p>
        </p:txBody>
      </p:sp>
      <p:pic>
        <p:nvPicPr>
          <p:cNvPr id="232" name="Google Shape;232;p3" descr="A picture containing outdoor object, silhouette"/>
          <p:cNvPicPr preferRelativeResize="0"/>
          <p:nvPr/>
        </p:nvPicPr>
        <p:blipFill rotWithShape="1">
          <a:blip r:embed="rId6">
            <a:alphaModFix/>
          </a:blip>
          <a:srcRect/>
          <a:stretch/>
        </p:blipFill>
        <p:spPr>
          <a:xfrm>
            <a:off x="3029712" y="3840"/>
            <a:ext cx="6104160" cy="354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7"/>
        <p:cNvGrpSpPr/>
        <p:nvPr/>
      </p:nvGrpSpPr>
      <p:grpSpPr>
        <a:xfrm>
          <a:off x="0" y="0"/>
          <a:ext cx="0" cy="0"/>
          <a:chOff x="0" y="0"/>
          <a:chExt cx="0" cy="0"/>
        </a:xfrm>
      </p:grpSpPr>
      <p:sp>
        <p:nvSpPr>
          <p:cNvPr id="238" name="Google Shape;238;p4"/>
          <p:cNvSpPr txBox="1">
            <a:spLocks noGrp="1"/>
          </p:cNvSpPr>
          <p:nvPr>
            <p:ph type="title"/>
          </p:nvPr>
        </p:nvSpPr>
        <p:spPr>
          <a:xfrm>
            <a:off x="3677921" y="325277"/>
            <a:ext cx="4644444" cy="557808"/>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lt1"/>
              </a:buClr>
              <a:buSzPct val="100000"/>
              <a:buFont typeface="Play"/>
              <a:buNone/>
            </a:pPr>
            <a:r>
              <a:rPr lang="en-US" sz="4000">
                <a:solidFill>
                  <a:schemeClr val="lt1"/>
                </a:solidFill>
                <a:latin typeface="Play"/>
                <a:ea typeface="Play"/>
                <a:cs typeface="Play"/>
                <a:sym typeface="Play"/>
              </a:rPr>
              <a:t>Executive Summary</a:t>
            </a:r>
            <a:endParaRPr/>
          </a:p>
        </p:txBody>
      </p:sp>
      <p:sp>
        <p:nvSpPr>
          <p:cNvPr id="239" name="Google Shape;239;p4"/>
          <p:cNvSpPr txBox="1">
            <a:spLocks noGrp="1"/>
          </p:cNvSpPr>
          <p:nvPr>
            <p:ph type="body" idx="1"/>
          </p:nvPr>
        </p:nvSpPr>
        <p:spPr>
          <a:xfrm>
            <a:off x="889347" y="1099930"/>
            <a:ext cx="10509337" cy="4874985"/>
          </a:xfrm>
          <a:prstGeom prst="rect">
            <a:avLst/>
          </a:prstGeom>
          <a:noFill/>
          <a:ln>
            <a:noFill/>
          </a:ln>
        </p:spPr>
        <p:txBody>
          <a:bodyPr spcFirstLastPara="1" wrap="square" lIns="0" tIns="0" rIns="0" bIns="0" anchor="t" anchorCtr="0">
            <a:normAutofit lnSpcReduction="10000"/>
          </a:bodyPr>
          <a:lstStyle/>
          <a:p>
            <a:pPr marL="0" marR="0" lvl="0" indent="0" algn="ctr" rtl="0">
              <a:lnSpc>
                <a:spcPct val="110000"/>
              </a:lnSpc>
              <a:spcBef>
                <a:spcPts val="0"/>
              </a:spcBef>
              <a:spcAft>
                <a:spcPts val="0"/>
              </a:spcAft>
              <a:buClr>
                <a:schemeClr val="lt1"/>
              </a:buClr>
              <a:buSzPts val="2000"/>
              <a:buNone/>
            </a:pPr>
            <a:r>
              <a:rPr lang="en-US" sz="2000" b="1" i="1">
                <a:latin typeface="Calibri"/>
                <a:ea typeface="Calibri"/>
                <a:cs typeface="Calibri"/>
                <a:sym typeface="Calibri"/>
              </a:rPr>
              <a:t>A novel enterprise to develop investment opportunities through FTs &amp; NFT smartcontracts for a multi-media production company</a:t>
            </a:r>
            <a:r>
              <a:rPr lang="en-US" sz="2000" b="1">
                <a:latin typeface="Calibri"/>
                <a:ea typeface="Calibri"/>
                <a:cs typeface="Calibri"/>
                <a:sym typeface="Calibri"/>
              </a:rPr>
              <a:t>. </a:t>
            </a:r>
            <a:endParaRPr/>
          </a:p>
          <a:p>
            <a:pPr marL="0" marR="0" lvl="0" indent="0" algn="ctr" rtl="0">
              <a:lnSpc>
                <a:spcPct val="110000"/>
              </a:lnSpc>
              <a:spcBef>
                <a:spcPts val="600"/>
              </a:spcBef>
              <a:spcAft>
                <a:spcPts val="0"/>
              </a:spcAft>
              <a:buClr>
                <a:schemeClr val="lt1"/>
              </a:buClr>
              <a:buSzPts val="1200"/>
              <a:buNone/>
            </a:pPr>
            <a:endParaRPr sz="1200">
              <a:latin typeface="Calibri"/>
              <a:ea typeface="Calibri"/>
              <a:cs typeface="Calibri"/>
              <a:sym typeface="Calibri"/>
            </a:endParaRPr>
          </a:p>
          <a:p>
            <a:pPr marL="0" marR="0" lvl="0" indent="0" algn="l" rtl="0">
              <a:lnSpc>
                <a:spcPct val="90000"/>
              </a:lnSpc>
              <a:spcBef>
                <a:spcPts val="600"/>
              </a:spcBef>
              <a:spcAft>
                <a:spcPts val="0"/>
              </a:spcAft>
              <a:buClr>
                <a:schemeClr val="lt1"/>
              </a:buClr>
              <a:buSzPts val="2000"/>
              <a:buNone/>
            </a:pPr>
            <a:endParaRPr/>
          </a:p>
          <a:p>
            <a:pPr marL="0" marR="0" lvl="0" indent="0" algn="l" rtl="0">
              <a:lnSpc>
                <a:spcPct val="90000"/>
              </a:lnSpc>
              <a:spcBef>
                <a:spcPts val="600"/>
              </a:spcBef>
              <a:spcAft>
                <a:spcPts val="0"/>
              </a:spcAft>
              <a:buClr>
                <a:schemeClr val="lt1"/>
              </a:buClr>
              <a:buSzPts val="2400"/>
              <a:buNone/>
            </a:pPr>
            <a:r>
              <a:rPr lang="en-US" sz="2400"/>
              <a:t>CryVesto PE provides an innovative approach to fund multi-media company "Light-Camera-Action"(LCA) to produce projects for theme centered fan entertainment</a:t>
            </a:r>
            <a:endParaRPr/>
          </a:p>
          <a:p>
            <a:pPr marL="342900" marR="0" lvl="0" indent="-342900" algn="l" rtl="0">
              <a:lnSpc>
                <a:spcPct val="90000"/>
              </a:lnSpc>
              <a:spcBef>
                <a:spcPts val="1600"/>
              </a:spcBef>
              <a:spcAft>
                <a:spcPts val="0"/>
              </a:spcAft>
              <a:buClr>
                <a:schemeClr val="lt1"/>
              </a:buClr>
              <a:buSzPts val="2000"/>
              <a:buFont typeface="Arial"/>
              <a:buChar char="•"/>
            </a:pPr>
            <a:r>
              <a:rPr lang="en-US"/>
              <a:t>Provide investment opportunities to both retail fans and HNW alike to defragment the global entertainment industry</a:t>
            </a:r>
            <a:endParaRPr/>
          </a:p>
          <a:p>
            <a:pPr marL="342900" marR="0" lvl="0" indent="-342900" algn="l" rtl="0">
              <a:lnSpc>
                <a:spcPct val="90000"/>
              </a:lnSpc>
              <a:spcBef>
                <a:spcPts val="1800"/>
              </a:spcBef>
              <a:spcAft>
                <a:spcPts val="0"/>
              </a:spcAft>
              <a:buClr>
                <a:schemeClr val="lt1"/>
              </a:buClr>
              <a:buSzPts val="2000"/>
              <a:buFont typeface="Arial"/>
              <a:buChar char="•"/>
            </a:pPr>
            <a:r>
              <a:rPr lang="en-US"/>
              <a:t>Utilizing our FinTech expertise we’re providing a gateway to bring fans closer to their favorite artists and entertainment themes thru investment</a:t>
            </a:r>
            <a:endParaRPr/>
          </a:p>
          <a:p>
            <a:pPr marL="342900" marR="0" lvl="0" indent="-342900" algn="l" rtl="0">
              <a:lnSpc>
                <a:spcPct val="90000"/>
              </a:lnSpc>
              <a:spcBef>
                <a:spcPts val="1800"/>
              </a:spcBef>
              <a:spcAft>
                <a:spcPts val="0"/>
              </a:spcAft>
              <a:buClr>
                <a:schemeClr val="lt1"/>
              </a:buClr>
              <a:buSzPts val="2000"/>
              <a:buFont typeface="Arial"/>
              <a:buChar char="•"/>
            </a:pPr>
            <a:r>
              <a:rPr lang="en-US"/>
              <a:t>By attaching tangible IP assets with production projects value is quantifiable for both FTs in “BollyCoins” and NFTs</a:t>
            </a:r>
            <a:endParaRPr/>
          </a:p>
          <a:p>
            <a:pPr marL="0" marR="0" lvl="0" indent="0" algn="l" rtl="0">
              <a:lnSpc>
                <a:spcPct val="90000"/>
              </a:lnSpc>
              <a:spcBef>
                <a:spcPts val="1800"/>
              </a:spcBef>
              <a:spcAft>
                <a:spcPts val="0"/>
              </a:spcAft>
              <a:buClr>
                <a:schemeClr val="lt1"/>
              </a:buClr>
              <a:buSzPts val="2200"/>
              <a:buNone/>
            </a:pPr>
            <a:endParaRPr sz="2200"/>
          </a:p>
        </p:txBody>
      </p:sp>
      <p:sp>
        <p:nvSpPr>
          <p:cNvPr id="240" name="Google Shape;240;p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solidFill>
                  <a:schemeClr val="lt1"/>
                </a:solidFill>
              </a:rPr>
              <a:t>4</a:t>
            </a:fld>
            <a:endParaRPr>
              <a:solidFill>
                <a:schemeClr val="lt1"/>
              </a:solidFill>
            </a:endParaRPr>
          </a:p>
        </p:txBody>
      </p:sp>
      <p:pic>
        <p:nvPicPr>
          <p:cNvPr id="241" name="Google Shape;241;p4" descr="Background pattern&#10;&#10;Description automatically generated with medium confidence"/>
          <p:cNvPicPr preferRelativeResize="0"/>
          <p:nvPr/>
        </p:nvPicPr>
        <p:blipFill rotWithShape="1">
          <a:blip r:embed="rId3">
            <a:alphaModFix amt="35000"/>
          </a:blip>
          <a:srcRect/>
          <a:stretch/>
        </p:blipFill>
        <p:spPr>
          <a:xfrm>
            <a:off x="0" y="-62630"/>
            <a:ext cx="12191999" cy="21962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
          <p:cNvSpPr txBox="1">
            <a:spLocks noGrp="1"/>
          </p:cNvSpPr>
          <p:nvPr>
            <p:ph type="ctrTitle"/>
          </p:nvPr>
        </p:nvSpPr>
        <p:spPr>
          <a:xfrm>
            <a:off x="1456373" y="261684"/>
            <a:ext cx="8281987" cy="638175"/>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lt1"/>
              </a:buClr>
              <a:buSzPts val="4800"/>
              <a:buFont typeface="Play"/>
              <a:buNone/>
            </a:pPr>
            <a:r>
              <a:rPr lang="en-US"/>
              <a:t>Team Cryvesto</a:t>
            </a:r>
            <a:endParaRPr/>
          </a:p>
        </p:txBody>
      </p:sp>
      <p:pic>
        <p:nvPicPr>
          <p:cNvPr id="248" name="Google Shape;248;p5" descr="A picture containing icon&#10;&#10;Description automatically generated"/>
          <p:cNvPicPr preferRelativeResize="0">
            <a:picLocks noGrp="1"/>
          </p:cNvPicPr>
          <p:nvPr>
            <p:ph type="pic" idx="2"/>
          </p:nvPr>
        </p:nvPicPr>
        <p:blipFill rotWithShape="1">
          <a:blip r:embed="rId3">
            <a:alphaModFix/>
          </a:blip>
          <a:srcRect t="7092" b="7091"/>
          <a:stretch/>
        </p:blipFill>
        <p:spPr>
          <a:xfrm>
            <a:off x="1292662" y="1401234"/>
            <a:ext cx="1690688" cy="1435100"/>
          </a:xfrm>
          <a:prstGeom prst="rect">
            <a:avLst/>
          </a:prstGeom>
          <a:solidFill>
            <a:schemeClr val="accent5"/>
          </a:solidFill>
          <a:ln>
            <a:noFill/>
          </a:ln>
        </p:spPr>
      </p:pic>
      <p:pic>
        <p:nvPicPr>
          <p:cNvPr id="249" name="Google Shape;249;p5" descr="A picture containing text, first-aid kit&#10;&#10;Description automatically generated"/>
          <p:cNvPicPr preferRelativeResize="0">
            <a:picLocks noGrp="1"/>
          </p:cNvPicPr>
          <p:nvPr>
            <p:ph type="pic" idx="4"/>
          </p:nvPr>
        </p:nvPicPr>
        <p:blipFill rotWithShape="1">
          <a:blip r:embed="rId4">
            <a:alphaModFix/>
          </a:blip>
          <a:srcRect t="7047" b="7046"/>
          <a:stretch/>
        </p:blipFill>
        <p:spPr>
          <a:xfrm>
            <a:off x="7627239" y="3765026"/>
            <a:ext cx="1690688" cy="1417097"/>
          </a:xfrm>
          <a:prstGeom prst="rect">
            <a:avLst/>
          </a:prstGeom>
          <a:solidFill>
            <a:schemeClr val="accent5"/>
          </a:solidFill>
          <a:ln>
            <a:noFill/>
          </a:ln>
        </p:spPr>
      </p:pic>
      <p:pic>
        <p:nvPicPr>
          <p:cNvPr id="250" name="Google Shape;250;p5" descr="A person standing outside&#10;&#10;Description automatically generated with low confidence"/>
          <p:cNvPicPr preferRelativeResize="0">
            <a:picLocks noGrp="1"/>
          </p:cNvPicPr>
          <p:nvPr>
            <p:ph type="pic" idx="5"/>
          </p:nvPr>
        </p:nvPicPr>
        <p:blipFill rotWithShape="1">
          <a:blip r:embed="rId5">
            <a:alphaModFix/>
          </a:blip>
          <a:srcRect t="8718" b="8718"/>
          <a:stretch/>
        </p:blipFill>
        <p:spPr>
          <a:xfrm>
            <a:off x="8868560" y="1314551"/>
            <a:ext cx="1690688" cy="1436688"/>
          </a:xfrm>
          <a:prstGeom prst="rect">
            <a:avLst/>
          </a:prstGeom>
          <a:solidFill>
            <a:schemeClr val="accent5"/>
          </a:solidFill>
          <a:ln>
            <a:noFill/>
          </a:ln>
        </p:spPr>
      </p:pic>
      <p:sp>
        <p:nvSpPr>
          <p:cNvPr id="251" name="Google Shape;251;p5"/>
          <p:cNvSpPr txBox="1">
            <a:spLocks noGrp="1"/>
          </p:cNvSpPr>
          <p:nvPr>
            <p:ph type="body" idx="1"/>
          </p:nvPr>
        </p:nvSpPr>
        <p:spPr>
          <a:xfrm>
            <a:off x="1272025" y="2853409"/>
            <a:ext cx="1711325" cy="369040"/>
          </a:xfrm>
          <a:prstGeom prst="rect">
            <a:avLst/>
          </a:prstGeom>
          <a:noFill/>
          <a:ln>
            <a:noFill/>
          </a:ln>
        </p:spPr>
        <p:txBody>
          <a:bodyPr spcFirstLastPara="1" wrap="square" lIns="0" tIns="0" rIns="0" bIns="0" anchor="t" anchorCtr="0">
            <a:normAutofit fontScale="92500" lnSpcReduction="20000"/>
          </a:bodyPr>
          <a:lstStyle/>
          <a:p>
            <a:pPr marL="228600" lvl="0" indent="-228600" algn="l" rtl="0">
              <a:lnSpc>
                <a:spcPct val="110000"/>
              </a:lnSpc>
              <a:spcBef>
                <a:spcPts val="0"/>
              </a:spcBef>
              <a:spcAft>
                <a:spcPts val="0"/>
              </a:spcAft>
              <a:buClr>
                <a:schemeClr val="lt1"/>
              </a:buClr>
              <a:buSzPct val="100000"/>
              <a:buNone/>
            </a:pPr>
            <a:r>
              <a:rPr lang="en-US"/>
              <a:t>Anna Joltaya</a:t>
            </a:r>
            <a:endParaRPr/>
          </a:p>
          <a:p>
            <a:pPr marL="228600" lvl="0" indent="-228600" algn="l" rtl="0">
              <a:lnSpc>
                <a:spcPct val="110000"/>
              </a:lnSpc>
              <a:spcBef>
                <a:spcPts val="1800"/>
              </a:spcBef>
              <a:spcAft>
                <a:spcPts val="0"/>
              </a:spcAft>
              <a:buClr>
                <a:schemeClr val="lt1"/>
              </a:buClr>
              <a:buSzPct val="100000"/>
              <a:buNone/>
            </a:pPr>
            <a:endParaRPr/>
          </a:p>
        </p:txBody>
      </p:sp>
      <p:sp>
        <p:nvSpPr>
          <p:cNvPr id="252" name="Google Shape;252;p5"/>
          <p:cNvSpPr txBox="1">
            <a:spLocks noGrp="1"/>
          </p:cNvSpPr>
          <p:nvPr>
            <p:ph type="body" idx="6"/>
          </p:nvPr>
        </p:nvSpPr>
        <p:spPr>
          <a:xfrm>
            <a:off x="1255398" y="3166932"/>
            <a:ext cx="1738961" cy="606660"/>
          </a:xfrm>
          <a:prstGeom prst="rect">
            <a:avLst/>
          </a:prstGeom>
          <a:noFill/>
          <a:ln>
            <a:noFill/>
          </a:ln>
        </p:spPr>
        <p:txBody>
          <a:bodyPr spcFirstLastPara="1" wrap="square" lIns="0" tIns="0" rIns="0" bIns="0" anchor="t" anchorCtr="0">
            <a:normAutofit fontScale="92500" lnSpcReduction="20000"/>
          </a:bodyPr>
          <a:lstStyle/>
          <a:p>
            <a:pPr marL="228600" lvl="0" indent="-228600" algn="ctr" rtl="0">
              <a:lnSpc>
                <a:spcPct val="110000"/>
              </a:lnSpc>
              <a:spcBef>
                <a:spcPts val="0"/>
              </a:spcBef>
              <a:spcAft>
                <a:spcPts val="0"/>
              </a:spcAft>
              <a:buClr>
                <a:srgbClr val="FFFFFF"/>
              </a:buClr>
              <a:buSzPct val="100000"/>
              <a:buNone/>
            </a:pPr>
            <a:r>
              <a:rPr lang="en-US" sz="1800" b="0" i="0" u="none" strike="noStrike" cap="none">
                <a:solidFill>
                  <a:srgbClr val="FFFFFF"/>
                </a:solidFill>
                <a:latin typeface="Gill Sans"/>
                <a:ea typeface="Gill Sans"/>
                <a:cs typeface="Gill Sans"/>
                <a:sym typeface="Gill Sans"/>
              </a:rPr>
              <a:t>Chief R &amp; D  Officer</a:t>
            </a:r>
            <a:endParaRPr/>
          </a:p>
          <a:p>
            <a:pPr marL="228600" lvl="0" indent="-228600" algn="l" rtl="0">
              <a:lnSpc>
                <a:spcPct val="110000"/>
              </a:lnSpc>
              <a:spcBef>
                <a:spcPts val="1800"/>
              </a:spcBef>
              <a:spcAft>
                <a:spcPts val="0"/>
              </a:spcAft>
              <a:buClr>
                <a:schemeClr val="lt1"/>
              </a:buClr>
              <a:buSzPct val="100000"/>
              <a:buNone/>
            </a:pPr>
            <a:endParaRPr/>
          </a:p>
        </p:txBody>
      </p:sp>
      <p:sp>
        <p:nvSpPr>
          <p:cNvPr id="253" name="Google Shape;253;p5"/>
          <p:cNvSpPr txBox="1">
            <a:spLocks noGrp="1"/>
          </p:cNvSpPr>
          <p:nvPr>
            <p:ph type="body" idx="7"/>
          </p:nvPr>
        </p:nvSpPr>
        <p:spPr>
          <a:xfrm>
            <a:off x="3839986" y="2899301"/>
            <a:ext cx="1692275" cy="917223"/>
          </a:xfrm>
          <a:prstGeom prst="rect">
            <a:avLst/>
          </a:prstGeom>
          <a:noFill/>
          <a:ln>
            <a:noFill/>
          </a:ln>
        </p:spPr>
        <p:txBody>
          <a:bodyPr spcFirstLastPara="1" wrap="square" lIns="0" tIns="0" rIns="0" bIns="0" anchor="t" anchorCtr="0">
            <a:normAutofit lnSpcReduction="10000"/>
          </a:bodyPr>
          <a:lstStyle/>
          <a:p>
            <a:pPr marL="228600" lvl="0" indent="-228600" algn="ctr" rtl="0">
              <a:lnSpc>
                <a:spcPct val="110000"/>
              </a:lnSpc>
              <a:spcBef>
                <a:spcPts val="0"/>
              </a:spcBef>
              <a:spcAft>
                <a:spcPts val="0"/>
              </a:spcAft>
              <a:buClr>
                <a:schemeClr val="lt1"/>
              </a:buClr>
              <a:buSzPts val="2000"/>
              <a:buNone/>
            </a:pPr>
            <a:r>
              <a:rPr lang="en-US"/>
              <a:t>Ashok Pandey </a:t>
            </a:r>
            <a:r>
              <a:rPr lang="en-US" sz="1600" b="0"/>
              <a:t>Chief Computer Scientist</a:t>
            </a:r>
            <a:endParaRPr/>
          </a:p>
          <a:p>
            <a:pPr marL="228600" lvl="0" indent="-228600" algn="ctr" rtl="0">
              <a:lnSpc>
                <a:spcPct val="110000"/>
              </a:lnSpc>
              <a:spcBef>
                <a:spcPts val="1800"/>
              </a:spcBef>
              <a:spcAft>
                <a:spcPts val="0"/>
              </a:spcAft>
              <a:buClr>
                <a:schemeClr val="lt1"/>
              </a:buClr>
              <a:buSzPts val="2000"/>
              <a:buNone/>
            </a:pPr>
            <a:endParaRPr/>
          </a:p>
        </p:txBody>
      </p:sp>
      <p:sp>
        <p:nvSpPr>
          <p:cNvPr id="254" name="Google Shape;254;p5"/>
          <p:cNvSpPr txBox="1">
            <a:spLocks noGrp="1"/>
          </p:cNvSpPr>
          <p:nvPr>
            <p:ph type="body" idx="8"/>
          </p:nvPr>
        </p:nvSpPr>
        <p:spPr>
          <a:xfrm>
            <a:off x="7606355" y="5274962"/>
            <a:ext cx="1847296" cy="812654"/>
          </a:xfrm>
          <a:prstGeom prst="rect">
            <a:avLst/>
          </a:prstGeom>
          <a:noFill/>
          <a:ln>
            <a:noFill/>
          </a:ln>
        </p:spPr>
        <p:txBody>
          <a:bodyPr spcFirstLastPara="1" wrap="square" lIns="0" tIns="0" rIns="0" bIns="0" anchor="t" anchorCtr="0">
            <a:normAutofit fontScale="92500" lnSpcReduction="20000"/>
          </a:bodyPr>
          <a:lstStyle/>
          <a:p>
            <a:pPr marL="228600" lvl="0" indent="-228600" algn="ctr" rtl="0">
              <a:lnSpc>
                <a:spcPct val="110000"/>
              </a:lnSpc>
              <a:spcBef>
                <a:spcPts val="0"/>
              </a:spcBef>
              <a:spcAft>
                <a:spcPts val="0"/>
              </a:spcAft>
              <a:buClr>
                <a:schemeClr val="lt1"/>
              </a:buClr>
              <a:buSzPct val="100000"/>
              <a:buNone/>
            </a:pPr>
            <a:r>
              <a:rPr lang="en-US" b="1"/>
              <a:t>Carlos A. Guerra</a:t>
            </a:r>
            <a:endParaRPr/>
          </a:p>
          <a:p>
            <a:pPr marL="228600" lvl="0" indent="-228600" algn="ctr" rtl="0">
              <a:lnSpc>
                <a:spcPct val="110000"/>
              </a:lnSpc>
              <a:spcBef>
                <a:spcPts val="800"/>
              </a:spcBef>
              <a:spcAft>
                <a:spcPts val="0"/>
              </a:spcAft>
              <a:buClr>
                <a:schemeClr val="lt1"/>
              </a:buClr>
              <a:buSzPct val="100000"/>
              <a:buNone/>
            </a:pPr>
            <a:r>
              <a:rPr lang="en-US"/>
              <a:t>Chief of Product Development</a:t>
            </a:r>
            <a:endParaRPr/>
          </a:p>
        </p:txBody>
      </p:sp>
      <p:sp>
        <p:nvSpPr>
          <p:cNvPr id="255" name="Google Shape;255;p5"/>
          <p:cNvSpPr txBox="1">
            <a:spLocks noGrp="1"/>
          </p:cNvSpPr>
          <p:nvPr>
            <p:ph type="body" idx="9"/>
          </p:nvPr>
        </p:nvSpPr>
        <p:spPr>
          <a:xfrm>
            <a:off x="1911504" y="5303607"/>
            <a:ext cx="2828703" cy="361364"/>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1800"/>
              <a:buNone/>
            </a:pPr>
            <a:r>
              <a:rPr lang="en-US" sz="1800" dirty="0"/>
              <a:t>Anusha Sundararajan</a:t>
            </a:r>
            <a:endParaRPr dirty="0"/>
          </a:p>
        </p:txBody>
      </p:sp>
      <p:sp>
        <p:nvSpPr>
          <p:cNvPr id="256" name="Google Shape;256;p5"/>
          <p:cNvSpPr txBox="1">
            <a:spLocks noGrp="1"/>
          </p:cNvSpPr>
          <p:nvPr>
            <p:ph type="body" idx="13"/>
          </p:nvPr>
        </p:nvSpPr>
        <p:spPr>
          <a:xfrm>
            <a:off x="2287047" y="5693616"/>
            <a:ext cx="1847296" cy="625039"/>
          </a:xfrm>
          <a:prstGeom prst="rect">
            <a:avLst/>
          </a:prstGeom>
          <a:noFill/>
          <a:ln>
            <a:noFill/>
          </a:ln>
        </p:spPr>
        <p:txBody>
          <a:bodyPr spcFirstLastPara="1" wrap="square" lIns="0" tIns="0" rIns="0" bIns="0" anchor="t" anchorCtr="0">
            <a:noAutofit/>
          </a:bodyPr>
          <a:lstStyle/>
          <a:p>
            <a:pPr marL="228600" lvl="0" indent="-228600" algn="ctr" rtl="0">
              <a:lnSpc>
                <a:spcPct val="90000"/>
              </a:lnSpc>
              <a:spcBef>
                <a:spcPts val="0"/>
              </a:spcBef>
              <a:spcAft>
                <a:spcPts val="0"/>
              </a:spcAft>
              <a:buClr>
                <a:schemeClr val="lt1"/>
              </a:buClr>
              <a:buSzPts val="1395"/>
              <a:buNone/>
            </a:pPr>
            <a:r>
              <a:rPr lang="en-US" sz="1695" dirty="0"/>
              <a:t>Chief Technology Officer</a:t>
            </a:r>
            <a:endParaRPr sz="1695" dirty="0"/>
          </a:p>
          <a:p>
            <a:pPr marL="228600" lvl="0" indent="-228600" algn="l" rtl="0">
              <a:lnSpc>
                <a:spcPct val="90000"/>
              </a:lnSpc>
              <a:spcBef>
                <a:spcPts val="1800"/>
              </a:spcBef>
              <a:spcAft>
                <a:spcPts val="0"/>
              </a:spcAft>
              <a:buClr>
                <a:schemeClr val="lt1"/>
              </a:buClr>
              <a:buSzPts val="1395"/>
              <a:buNone/>
            </a:pPr>
            <a:endParaRPr sz="1395" dirty="0"/>
          </a:p>
        </p:txBody>
      </p:sp>
      <p:sp>
        <p:nvSpPr>
          <p:cNvPr id="257" name="Google Shape;257;p5"/>
          <p:cNvSpPr txBox="1">
            <a:spLocks noGrp="1"/>
          </p:cNvSpPr>
          <p:nvPr>
            <p:ph type="body" idx="14"/>
          </p:nvPr>
        </p:nvSpPr>
        <p:spPr>
          <a:xfrm>
            <a:off x="8820230" y="2802959"/>
            <a:ext cx="2079107" cy="435328"/>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dirty="0" err="1"/>
              <a:t>Rensley</a:t>
            </a:r>
            <a:r>
              <a:rPr lang="en-US" dirty="0"/>
              <a:t> Ramos</a:t>
            </a:r>
            <a:endParaRPr dirty="0"/>
          </a:p>
        </p:txBody>
      </p:sp>
      <p:sp>
        <p:nvSpPr>
          <p:cNvPr id="258" name="Google Shape;258;p5"/>
          <p:cNvSpPr txBox="1">
            <a:spLocks noGrp="1"/>
          </p:cNvSpPr>
          <p:nvPr>
            <p:ph type="body" idx="15"/>
          </p:nvPr>
        </p:nvSpPr>
        <p:spPr>
          <a:xfrm>
            <a:off x="8847676" y="3126851"/>
            <a:ext cx="1711572" cy="638175"/>
          </a:xfrm>
          <a:prstGeom prst="rect">
            <a:avLst/>
          </a:prstGeom>
          <a:noFill/>
          <a:ln>
            <a:noFill/>
          </a:ln>
        </p:spPr>
        <p:txBody>
          <a:bodyPr spcFirstLastPara="1" wrap="square" lIns="0" tIns="0" rIns="0" bIns="0" anchor="t" anchorCtr="0">
            <a:normAutofit fontScale="92500" lnSpcReduction="10000"/>
          </a:bodyPr>
          <a:lstStyle/>
          <a:p>
            <a:pPr marL="228600" lvl="0" indent="-228600" algn="l" rtl="0">
              <a:lnSpc>
                <a:spcPct val="110000"/>
              </a:lnSpc>
              <a:spcBef>
                <a:spcPts val="0"/>
              </a:spcBef>
              <a:spcAft>
                <a:spcPts val="0"/>
              </a:spcAft>
              <a:buClr>
                <a:schemeClr val="lt1"/>
              </a:buClr>
              <a:buSzPct val="100000"/>
              <a:buNone/>
            </a:pPr>
            <a:r>
              <a:rPr lang="en-US"/>
              <a:t>Chief Marketing &amp; Sales Executive</a:t>
            </a:r>
            <a:endParaRPr/>
          </a:p>
          <a:p>
            <a:pPr marL="228600" lvl="0" indent="-228600" algn="l" rtl="0">
              <a:lnSpc>
                <a:spcPct val="110000"/>
              </a:lnSpc>
              <a:spcBef>
                <a:spcPts val="1800"/>
              </a:spcBef>
              <a:spcAft>
                <a:spcPts val="0"/>
              </a:spcAft>
              <a:buClr>
                <a:schemeClr val="lt1"/>
              </a:buClr>
              <a:buSzPct val="100000"/>
              <a:buNone/>
            </a:pPr>
            <a:endParaRPr/>
          </a:p>
        </p:txBody>
      </p:sp>
      <p:sp>
        <p:nvSpPr>
          <p:cNvPr id="259" name="Google Shape;259;p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60" name="Google Shape;260;p5"/>
          <p:cNvSpPr txBox="1"/>
          <p:nvPr/>
        </p:nvSpPr>
        <p:spPr>
          <a:xfrm>
            <a:off x="6402694" y="3166932"/>
            <a:ext cx="1711325" cy="518572"/>
          </a:xfrm>
          <a:prstGeom prst="rect">
            <a:avLst/>
          </a:prstGeom>
          <a:noFill/>
          <a:ln>
            <a:noFill/>
          </a:ln>
        </p:spPr>
        <p:txBody>
          <a:bodyPr spcFirstLastPara="1" wrap="square" lIns="0" tIns="0" rIns="0" bIns="0" anchor="t" anchorCtr="0">
            <a:noAutofit/>
          </a:bodyPr>
          <a:lstStyle/>
          <a:p>
            <a:pPr marL="228600" marR="0" lvl="0" indent="-228600" algn="l" rtl="0">
              <a:lnSpc>
                <a:spcPct val="110000"/>
              </a:lnSpc>
              <a:spcBef>
                <a:spcPts val="0"/>
              </a:spcBef>
              <a:spcAft>
                <a:spcPts val="0"/>
              </a:spcAft>
              <a:buClr>
                <a:schemeClr val="lt1"/>
              </a:buClr>
              <a:buSzPts val="2000"/>
              <a:buFont typeface="Arial"/>
              <a:buNone/>
            </a:pPr>
            <a:endParaRPr sz="2000" b="1" i="0" u="none" strike="noStrike" cap="none">
              <a:solidFill>
                <a:schemeClr val="lt1"/>
              </a:solidFill>
              <a:latin typeface="Gill Sans"/>
              <a:ea typeface="Gill Sans"/>
              <a:cs typeface="Gill Sans"/>
              <a:sym typeface="Gill Sans"/>
            </a:endParaRPr>
          </a:p>
        </p:txBody>
      </p:sp>
      <p:sp>
        <p:nvSpPr>
          <p:cNvPr id="261" name="Google Shape;261;p5"/>
          <p:cNvSpPr txBox="1"/>
          <p:nvPr/>
        </p:nvSpPr>
        <p:spPr>
          <a:xfrm>
            <a:off x="6355197" y="2844377"/>
            <a:ext cx="1711325" cy="322555"/>
          </a:xfrm>
          <a:prstGeom prst="rect">
            <a:avLst/>
          </a:prstGeom>
          <a:noFill/>
          <a:ln>
            <a:noFill/>
          </a:ln>
        </p:spPr>
        <p:txBody>
          <a:bodyPr spcFirstLastPara="1" wrap="square" lIns="0" tIns="0" rIns="0" bIns="0" anchor="t" anchorCtr="0">
            <a:noAutofit/>
          </a:bodyPr>
          <a:lstStyle/>
          <a:p>
            <a:pPr marL="228600" marR="0" lvl="0" indent="-228600" algn="ctr" rtl="0">
              <a:lnSpc>
                <a:spcPct val="110000"/>
              </a:lnSpc>
              <a:spcBef>
                <a:spcPts val="0"/>
              </a:spcBef>
              <a:spcAft>
                <a:spcPts val="0"/>
              </a:spcAft>
              <a:buClr>
                <a:schemeClr val="lt1"/>
              </a:buClr>
              <a:buSzPts val="2000"/>
              <a:buFont typeface="Arial"/>
              <a:buNone/>
            </a:pPr>
            <a:r>
              <a:rPr lang="en-US" sz="2000" b="1" i="0" u="none" strike="noStrike" cap="none">
                <a:solidFill>
                  <a:schemeClr val="lt1"/>
                </a:solidFill>
                <a:latin typeface="Gill Sans"/>
                <a:ea typeface="Gill Sans"/>
                <a:cs typeface="Gill Sans"/>
                <a:sym typeface="Gill Sans"/>
              </a:rPr>
              <a:t>Dana Hayes </a:t>
            </a:r>
            <a:r>
              <a:rPr lang="en-US" sz="1600" b="0" i="0" u="none" strike="noStrike" cap="none">
                <a:solidFill>
                  <a:schemeClr val="lt1"/>
                </a:solidFill>
                <a:latin typeface="Gill Sans"/>
                <a:ea typeface="Gill Sans"/>
                <a:cs typeface="Gill Sans"/>
                <a:sym typeface="Gill Sans"/>
              </a:rPr>
              <a:t>Chief Future Officer </a:t>
            </a:r>
            <a:endParaRPr/>
          </a:p>
          <a:p>
            <a:pPr marL="228600" marR="0" lvl="0" indent="-228600" algn="ctr" rtl="0">
              <a:lnSpc>
                <a:spcPct val="110000"/>
              </a:lnSpc>
              <a:spcBef>
                <a:spcPts val="1800"/>
              </a:spcBef>
              <a:spcAft>
                <a:spcPts val="0"/>
              </a:spcAft>
              <a:buClr>
                <a:schemeClr val="lt1"/>
              </a:buClr>
              <a:buSzPts val="1600"/>
              <a:buFont typeface="Arial"/>
              <a:buNone/>
            </a:pPr>
            <a:endParaRPr sz="1600" b="0" i="0" u="none" strike="noStrike" cap="none">
              <a:solidFill>
                <a:schemeClr val="lt1"/>
              </a:solidFill>
              <a:latin typeface="Gill Sans"/>
              <a:ea typeface="Gill Sans"/>
              <a:cs typeface="Gill Sans"/>
              <a:sym typeface="Gill Sans"/>
            </a:endParaRPr>
          </a:p>
          <a:p>
            <a:pPr marL="228600" marR="0" lvl="0" indent="-228600" algn="l" rtl="0">
              <a:lnSpc>
                <a:spcPct val="110000"/>
              </a:lnSpc>
              <a:spcBef>
                <a:spcPts val="1800"/>
              </a:spcBef>
              <a:spcAft>
                <a:spcPts val="0"/>
              </a:spcAft>
              <a:buClr>
                <a:schemeClr val="lt1"/>
              </a:buClr>
              <a:buSzPts val="1600"/>
              <a:buFont typeface="Arial"/>
              <a:buNone/>
            </a:pPr>
            <a:endParaRPr sz="1600" b="1" i="0" u="none" strike="noStrike" cap="none">
              <a:solidFill>
                <a:schemeClr val="lt1"/>
              </a:solidFill>
              <a:latin typeface="Gill Sans"/>
              <a:ea typeface="Gill Sans"/>
              <a:cs typeface="Gill Sans"/>
              <a:sym typeface="Gill Sans"/>
            </a:endParaRPr>
          </a:p>
        </p:txBody>
      </p:sp>
      <p:sp>
        <p:nvSpPr>
          <p:cNvPr id="262" name="Google Shape;262;p5"/>
          <p:cNvSpPr txBox="1"/>
          <p:nvPr/>
        </p:nvSpPr>
        <p:spPr>
          <a:xfrm>
            <a:off x="6440171" y="3214812"/>
            <a:ext cx="1711572" cy="638175"/>
          </a:xfrm>
          <a:prstGeom prst="rect">
            <a:avLst/>
          </a:prstGeom>
          <a:noFill/>
          <a:ln>
            <a:noFill/>
          </a:ln>
        </p:spPr>
        <p:txBody>
          <a:bodyPr spcFirstLastPara="1" wrap="square" lIns="0" tIns="0" rIns="0" bIns="0" anchor="t" anchorCtr="0">
            <a:noAutofit/>
          </a:bodyPr>
          <a:lstStyle/>
          <a:p>
            <a:pPr marL="228600" marR="0" lvl="0" indent="-228600" algn="l" rtl="0">
              <a:lnSpc>
                <a:spcPct val="110000"/>
              </a:lnSpc>
              <a:spcBef>
                <a:spcPts val="0"/>
              </a:spcBef>
              <a:spcAft>
                <a:spcPts val="0"/>
              </a:spcAft>
              <a:buClr>
                <a:schemeClr val="lt1"/>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63" name="Google Shape;263;p5"/>
          <p:cNvSpPr txBox="1"/>
          <p:nvPr/>
        </p:nvSpPr>
        <p:spPr>
          <a:xfrm>
            <a:off x="6402694" y="3124228"/>
            <a:ext cx="1847296" cy="682340"/>
          </a:xfrm>
          <a:prstGeom prst="rect">
            <a:avLst/>
          </a:prstGeom>
          <a:noFill/>
          <a:ln>
            <a:noFill/>
          </a:ln>
        </p:spPr>
        <p:txBody>
          <a:bodyPr spcFirstLastPara="1" wrap="square" lIns="0" tIns="0" rIns="0" bIns="0" anchor="t" anchorCtr="0">
            <a:noAutofit/>
          </a:bodyPr>
          <a:lstStyle/>
          <a:p>
            <a:pPr marL="228600" marR="0" lvl="0" indent="-228600" algn="l" rtl="0">
              <a:lnSpc>
                <a:spcPct val="110000"/>
              </a:lnSpc>
              <a:spcBef>
                <a:spcPts val="0"/>
              </a:spcBef>
              <a:spcAft>
                <a:spcPts val="0"/>
              </a:spcAft>
              <a:buClr>
                <a:schemeClr val="lt1"/>
              </a:buClr>
              <a:buSzPts val="2000"/>
              <a:buFont typeface="Arial"/>
              <a:buNone/>
            </a:pPr>
            <a:endParaRPr sz="2000" b="1" i="0" u="none" strike="noStrike" cap="none">
              <a:solidFill>
                <a:schemeClr val="lt1"/>
              </a:solidFill>
              <a:latin typeface="Gill Sans"/>
              <a:ea typeface="Gill Sans"/>
              <a:cs typeface="Gill Sans"/>
              <a:sym typeface="Gill Sans"/>
            </a:endParaRPr>
          </a:p>
        </p:txBody>
      </p:sp>
      <p:pic>
        <p:nvPicPr>
          <p:cNvPr id="264" name="Google Shape;264;p5" descr="Icon&#10;&#10;Description automatically generated"/>
          <p:cNvPicPr preferRelativeResize="0">
            <a:picLocks noGrp="1"/>
          </p:cNvPicPr>
          <p:nvPr>
            <p:ph type="pic" idx="3"/>
          </p:nvPr>
        </p:nvPicPr>
        <p:blipFill rotWithShape="1">
          <a:blip r:embed="rId6">
            <a:alphaModFix/>
          </a:blip>
          <a:srcRect t="7459" b="7458"/>
          <a:stretch/>
        </p:blipFill>
        <p:spPr>
          <a:xfrm>
            <a:off x="3810682" y="1351689"/>
            <a:ext cx="1692275" cy="1436688"/>
          </a:xfrm>
          <a:prstGeom prst="rect">
            <a:avLst/>
          </a:prstGeom>
          <a:solidFill>
            <a:schemeClr val="accent5"/>
          </a:solidFill>
          <a:ln>
            <a:noFill/>
          </a:ln>
        </p:spPr>
      </p:pic>
      <p:pic>
        <p:nvPicPr>
          <p:cNvPr id="265" name="Google Shape;265;p5" descr="Icon"/>
          <p:cNvPicPr preferRelativeResize="0"/>
          <p:nvPr/>
        </p:nvPicPr>
        <p:blipFill rotWithShape="1">
          <a:blip r:embed="rId7">
            <a:alphaModFix/>
          </a:blip>
          <a:srcRect/>
          <a:stretch/>
        </p:blipFill>
        <p:spPr>
          <a:xfrm>
            <a:off x="6352490" y="1297596"/>
            <a:ext cx="1688738" cy="1495655"/>
          </a:xfrm>
          <a:prstGeom prst="rect">
            <a:avLst/>
          </a:prstGeom>
          <a:noFill/>
          <a:ln>
            <a:noFill/>
          </a:ln>
        </p:spPr>
      </p:pic>
      <p:pic>
        <p:nvPicPr>
          <p:cNvPr id="266" name="Google Shape;266;p5"/>
          <p:cNvPicPr preferRelativeResize="0"/>
          <p:nvPr/>
        </p:nvPicPr>
        <p:blipFill rotWithShape="1">
          <a:blip r:embed="rId8">
            <a:alphaModFix/>
          </a:blip>
          <a:srcRect/>
          <a:stretch/>
        </p:blipFill>
        <p:spPr>
          <a:xfrm>
            <a:off x="2471730" y="3738053"/>
            <a:ext cx="1662613" cy="15369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1"/>
        <p:cNvGrpSpPr/>
        <p:nvPr/>
      </p:nvGrpSpPr>
      <p:grpSpPr>
        <a:xfrm>
          <a:off x="0" y="0"/>
          <a:ext cx="0" cy="0"/>
          <a:chOff x="0" y="0"/>
          <a:chExt cx="0" cy="0"/>
        </a:xfrm>
      </p:grpSpPr>
      <p:sp>
        <p:nvSpPr>
          <p:cNvPr id="272" name="Google Shape;272;p6"/>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73" name="Google Shape;273;p6"/>
          <p:cNvSpPr txBox="1">
            <a:spLocks noGrp="1"/>
          </p:cNvSpPr>
          <p:nvPr>
            <p:ph type="title"/>
          </p:nvPr>
        </p:nvSpPr>
        <p:spPr>
          <a:xfrm>
            <a:off x="6817360" y="365761"/>
            <a:ext cx="4998720" cy="1221301"/>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4000"/>
              <a:buFont typeface="Play"/>
              <a:buNone/>
            </a:pPr>
            <a:br>
              <a:rPr lang="en-US" sz="4000"/>
            </a:br>
            <a:r>
              <a:rPr lang="en-US" sz="3600"/>
              <a:t>Lights Camera Action </a:t>
            </a:r>
            <a:br>
              <a:rPr lang="en-US" sz="3600"/>
            </a:br>
            <a:r>
              <a:rPr lang="en-US" sz="3600"/>
              <a:t>GUI using Streamlit </a:t>
            </a:r>
            <a:endParaRPr/>
          </a:p>
        </p:txBody>
      </p:sp>
      <p:pic>
        <p:nvPicPr>
          <p:cNvPr id="274" name="Google Shape;274;p6" descr="Graphical user interface, text, application&#10;&#10;Description automatically generated"/>
          <p:cNvPicPr preferRelativeResize="0"/>
          <p:nvPr/>
        </p:nvPicPr>
        <p:blipFill rotWithShape="1">
          <a:blip r:embed="rId3">
            <a:alphaModFix/>
          </a:blip>
          <a:srcRect/>
          <a:stretch/>
        </p:blipFill>
        <p:spPr>
          <a:xfrm>
            <a:off x="553403" y="365760"/>
            <a:ext cx="5710554" cy="5861076"/>
          </a:xfrm>
          <a:custGeom>
            <a:avLst/>
            <a:gdLst/>
            <a:ahLst/>
            <a:cxnLst/>
            <a:rect l="l" t="t" r="r" b="b"/>
            <a:pathLst>
              <a:path w="5092062" h="5759450" extrusionOk="0">
                <a:moveTo>
                  <a:pt x="0" y="0"/>
                </a:moveTo>
                <a:lnTo>
                  <a:pt x="5092062" y="0"/>
                </a:lnTo>
                <a:lnTo>
                  <a:pt x="5092062" y="5759450"/>
                </a:lnTo>
                <a:lnTo>
                  <a:pt x="0" y="5759450"/>
                </a:lnTo>
                <a:close/>
              </a:path>
            </a:pathLst>
          </a:custGeom>
          <a:noFill/>
          <a:ln>
            <a:noFill/>
          </a:ln>
        </p:spPr>
      </p:pic>
      <p:sp>
        <p:nvSpPr>
          <p:cNvPr id="275" name="Google Shape;275;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6</a:t>
            </a:fld>
            <a:endParaRPr/>
          </a:p>
        </p:txBody>
      </p:sp>
      <p:pic>
        <p:nvPicPr>
          <p:cNvPr id="276" name="Google Shape;276;p6" descr="A picture containing text, device, projector"/>
          <p:cNvPicPr preferRelativeResize="0">
            <a:picLocks noGrp="1"/>
          </p:cNvPicPr>
          <p:nvPr>
            <p:ph type="body" idx="1"/>
          </p:nvPr>
        </p:nvPicPr>
        <p:blipFill rotWithShape="1">
          <a:blip r:embed="rId4">
            <a:alphaModFix/>
          </a:blip>
          <a:srcRect/>
          <a:stretch/>
        </p:blipFill>
        <p:spPr>
          <a:xfrm>
            <a:off x="6263957" y="2096429"/>
            <a:ext cx="5860513" cy="39586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1"/>
        <p:cNvGrpSpPr/>
        <p:nvPr/>
      </p:nvGrpSpPr>
      <p:grpSpPr>
        <a:xfrm>
          <a:off x="0" y="0"/>
          <a:ext cx="0" cy="0"/>
          <a:chOff x="0" y="0"/>
          <a:chExt cx="0" cy="0"/>
        </a:xfrm>
      </p:grpSpPr>
      <p:grpSp>
        <p:nvGrpSpPr>
          <p:cNvPr id="282" name="Google Shape;282;p7"/>
          <p:cNvGrpSpPr/>
          <p:nvPr/>
        </p:nvGrpSpPr>
        <p:grpSpPr>
          <a:xfrm>
            <a:off x="363888" y="5322560"/>
            <a:ext cx="1030305" cy="1030305"/>
            <a:chOff x="10240859" y="1436639"/>
            <a:chExt cx="1030305" cy="1030305"/>
          </a:xfrm>
        </p:grpSpPr>
        <p:sp>
          <p:nvSpPr>
            <p:cNvPr id="283" name="Google Shape;283;p7"/>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84" name="Google Shape;284;p7"/>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85" name="Google Shape;285;p7"/>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86" name="Google Shape;286;p7"/>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87" name="Google Shape;287;p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88" name="Google Shape;288;p7"/>
          <p:cNvSpPr txBox="1">
            <a:spLocks noGrp="1"/>
          </p:cNvSpPr>
          <p:nvPr>
            <p:ph type="ctrTitle"/>
          </p:nvPr>
        </p:nvSpPr>
        <p:spPr>
          <a:xfrm>
            <a:off x="587693" y="344477"/>
            <a:ext cx="5098096" cy="1371098"/>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000"/>
              <a:buFont typeface="Play"/>
              <a:buNone/>
            </a:pPr>
            <a:r>
              <a:rPr lang="en-US" sz="4000">
                <a:solidFill>
                  <a:schemeClr val="lt1"/>
                </a:solidFill>
                <a:latin typeface="Play"/>
                <a:ea typeface="Play"/>
                <a:cs typeface="Play"/>
                <a:sym typeface="Play"/>
              </a:rPr>
              <a:t>Lights-Camera-Action GUI</a:t>
            </a:r>
            <a:endParaRPr/>
          </a:p>
        </p:txBody>
      </p:sp>
      <p:pic>
        <p:nvPicPr>
          <p:cNvPr id="289" name="Google Shape;289;p7"/>
          <p:cNvPicPr preferRelativeResize="0">
            <a:picLocks noGrp="1"/>
          </p:cNvPicPr>
          <p:nvPr>
            <p:ph type="pic" idx="2"/>
          </p:nvPr>
        </p:nvPicPr>
        <p:blipFill rotWithShape="1">
          <a:blip r:embed="rId3">
            <a:alphaModFix/>
          </a:blip>
          <a:srcRect t="30372" b="30373"/>
          <a:stretch/>
        </p:blipFill>
        <p:spPr>
          <a:xfrm>
            <a:off x="6096000" y="457529"/>
            <a:ext cx="5879306" cy="2880520"/>
          </a:xfrm>
          <a:prstGeom prst="rect">
            <a:avLst/>
          </a:prstGeom>
          <a:solidFill>
            <a:schemeClr val="accent5"/>
          </a:solidFill>
          <a:ln>
            <a:noFill/>
          </a:ln>
        </p:spPr>
      </p:pic>
      <p:grpSp>
        <p:nvGrpSpPr>
          <p:cNvPr id="290" name="Google Shape;290;p7"/>
          <p:cNvGrpSpPr/>
          <p:nvPr/>
        </p:nvGrpSpPr>
        <p:grpSpPr>
          <a:xfrm>
            <a:off x="11324265" y="887217"/>
            <a:ext cx="828358" cy="828358"/>
            <a:chOff x="10462536" y="1408249"/>
            <a:chExt cx="828358" cy="828358"/>
          </a:xfrm>
        </p:grpSpPr>
        <p:sp>
          <p:nvSpPr>
            <p:cNvPr id="291" name="Google Shape;291;p7"/>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92" name="Google Shape;292;p7"/>
            <p:cNvSpPr/>
            <p:nvPr/>
          </p:nvSpPr>
          <p:spPr>
            <a:xfrm rot="-8100000">
              <a:off x="10613915" y="1424627"/>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grpSp>
        <p:nvGrpSpPr>
          <p:cNvPr id="293" name="Google Shape;293;p7"/>
          <p:cNvGrpSpPr/>
          <p:nvPr/>
        </p:nvGrpSpPr>
        <p:grpSpPr>
          <a:xfrm>
            <a:off x="-305943" y="4533059"/>
            <a:ext cx="1775229" cy="1768942"/>
            <a:chOff x="-305943" y="4533059"/>
            <a:chExt cx="1775229" cy="1768942"/>
          </a:xfrm>
        </p:grpSpPr>
        <p:sp>
          <p:nvSpPr>
            <p:cNvPr id="294" name="Google Shape;294;p7"/>
            <p:cNvSpPr/>
            <p:nvPr/>
          </p:nvSpPr>
          <p:spPr>
            <a:xfrm rot="3600000">
              <a:off x="221903" y="4888635"/>
              <a:ext cx="1242172" cy="729202"/>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60000"/>
                  </a:srgbClr>
                </a:gs>
                <a:gs pos="20000">
                  <a:srgbClr val="2B274A">
                    <a:alpha val="60000"/>
                  </a:srgbClr>
                </a:gs>
                <a:gs pos="100000">
                  <a:srgbClr val="59EFC0">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95" name="Google Shape;295;p7"/>
            <p:cNvSpPr/>
            <p:nvPr/>
          </p:nvSpPr>
          <p:spPr>
            <a:xfrm rot="3600000">
              <a:off x="-37419" y="4736389"/>
              <a:ext cx="611884" cy="973401"/>
            </a:xfrm>
            <a:custGeom>
              <a:avLst/>
              <a:gdLst/>
              <a:ahLst/>
              <a:cxnLst/>
              <a:rect l="l" t="t" r="r" b="b"/>
              <a:pathLst>
                <a:path w="611884" h="973401" extrusionOk="0">
                  <a:moveTo>
                    <a:pt x="0" y="0"/>
                  </a:moveTo>
                  <a:lnTo>
                    <a:pt x="611884" y="365751"/>
                  </a:lnTo>
                  <a:lnTo>
                    <a:pt x="611884" y="973401"/>
                  </a:lnTo>
                  <a:lnTo>
                    <a:pt x="0" y="620129"/>
                  </a:lnTo>
                  <a:close/>
                </a:path>
              </a:pathLst>
            </a:custGeom>
            <a:gradFill>
              <a:gsLst>
                <a:gs pos="0">
                  <a:srgbClr val="2B274A">
                    <a:alpha val="0"/>
                  </a:srgbClr>
                </a:gs>
                <a:gs pos="100000">
                  <a:srgbClr val="2B274A"/>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96" name="Google Shape;296;p7"/>
            <p:cNvSpPr/>
            <p:nvPr/>
          </p:nvSpPr>
          <p:spPr>
            <a:xfrm rot="3600000">
              <a:off x="238872" y="5261883"/>
              <a:ext cx="630288" cy="1022927"/>
            </a:xfrm>
            <a:custGeom>
              <a:avLst/>
              <a:gdLst/>
              <a:ahLst/>
              <a:cxnLst/>
              <a:rect l="l" t="t" r="r" b="b"/>
              <a:pathLst>
                <a:path w="630288" h="1022927" extrusionOk="0">
                  <a:moveTo>
                    <a:pt x="0" y="365751"/>
                  </a:moveTo>
                  <a:lnTo>
                    <a:pt x="630288" y="0"/>
                  </a:lnTo>
                  <a:lnTo>
                    <a:pt x="630288" y="713099"/>
                  </a:lnTo>
                  <a:lnTo>
                    <a:pt x="92992" y="1022927"/>
                  </a:lnTo>
                  <a:lnTo>
                    <a:pt x="0" y="969238"/>
                  </a:lnTo>
                  <a:close/>
                </a:path>
              </a:pathLst>
            </a:custGeom>
            <a:gradFill>
              <a:gsLst>
                <a:gs pos="0">
                  <a:srgbClr val="2B274A">
                    <a:alpha val="40000"/>
                  </a:srgbClr>
                </a:gs>
                <a:gs pos="20000">
                  <a:srgbClr val="2B274A">
                    <a:alpha val="40000"/>
                  </a:srgbClr>
                </a:gs>
                <a:gs pos="100000">
                  <a:srgbClr val="59EFC0">
                    <a:alpha val="6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97" name="Google Shape;297;p7"/>
          <p:cNvSpPr txBox="1">
            <a:spLocks noGrp="1"/>
          </p:cNvSpPr>
          <p:nvPr>
            <p:ph type="subTitle" idx="1"/>
          </p:nvPr>
        </p:nvSpPr>
        <p:spPr>
          <a:xfrm>
            <a:off x="550863" y="1869922"/>
            <a:ext cx="5230380" cy="4222903"/>
          </a:xfrm>
          <a:prstGeom prst="rect">
            <a:avLst/>
          </a:prstGeom>
          <a:noFill/>
          <a:ln>
            <a:noFill/>
          </a:ln>
        </p:spPr>
        <p:txBody>
          <a:bodyPr spcFirstLastPara="1" wrap="square" lIns="0" tIns="0" rIns="0" bIns="0" anchor="t" anchorCtr="0">
            <a:normAutofit/>
          </a:bodyPr>
          <a:lstStyle/>
          <a:p>
            <a:pPr marL="571500" lvl="1" indent="-342900" algn="l" rtl="0">
              <a:lnSpc>
                <a:spcPct val="110000"/>
              </a:lnSpc>
              <a:spcBef>
                <a:spcPts val="0"/>
              </a:spcBef>
              <a:spcAft>
                <a:spcPts val="0"/>
              </a:spcAft>
              <a:buClr>
                <a:schemeClr val="lt1"/>
              </a:buClr>
              <a:buSzPts val="2400"/>
              <a:buFont typeface="Play"/>
              <a:buAutoNum type="arabicPeriod"/>
            </a:pPr>
            <a:r>
              <a:rPr lang="en-US" sz="2400" dirty="0"/>
              <a:t>NFT Registration selection:  </a:t>
            </a:r>
            <a:endParaRPr dirty="0"/>
          </a:p>
          <a:p>
            <a:pPr marL="514350" lvl="1" indent="-285750" algn="l" rtl="0">
              <a:lnSpc>
                <a:spcPct val="110000"/>
              </a:lnSpc>
              <a:spcBef>
                <a:spcPts val="1300"/>
              </a:spcBef>
              <a:spcAft>
                <a:spcPts val="0"/>
              </a:spcAft>
              <a:buClr>
                <a:schemeClr val="lt1"/>
              </a:buClr>
              <a:buSzPts val="1800"/>
              <a:buChar char="•"/>
            </a:pPr>
            <a:r>
              <a:rPr lang="en-US" sz="1800" dirty="0"/>
              <a:t>to demonstrate the NFT/FT* registration process as well as, the creation of the campaign target</a:t>
            </a:r>
            <a:endParaRPr dirty="0"/>
          </a:p>
          <a:p>
            <a:pPr marL="228600" lvl="1" indent="0" algn="l" rtl="0">
              <a:lnSpc>
                <a:spcPct val="110000"/>
              </a:lnSpc>
              <a:spcBef>
                <a:spcPts val="1300"/>
              </a:spcBef>
              <a:spcAft>
                <a:spcPts val="0"/>
              </a:spcAft>
              <a:buClr>
                <a:schemeClr val="lt1"/>
              </a:buClr>
              <a:buSzPts val="1600"/>
              <a:buNone/>
            </a:pPr>
            <a:r>
              <a:rPr lang="en-US" sz="1600" dirty="0"/>
              <a:t>* FT is </a:t>
            </a:r>
            <a:r>
              <a:rPr lang="en-US" sz="1600" dirty="0" err="1"/>
              <a:t>BollyCoin</a:t>
            </a:r>
            <a:endParaRPr sz="1600" dirty="0"/>
          </a:p>
          <a:p>
            <a:pPr marL="571500" lvl="1" indent="-241300" algn="l" rtl="0">
              <a:lnSpc>
                <a:spcPct val="110000"/>
              </a:lnSpc>
              <a:spcBef>
                <a:spcPts val="1300"/>
              </a:spcBef>
              <a:spcAft>
                <a:spcPts val="0"/>
              </a:spcAft>
              <a:buClr>
                <a:schemeClr val="lt1"/>
              </a:buClr>
              <a:buSzPts val="1600"/>
              <a:buFont typeface="Play"/>
              <a:buNone/>
            </a:pPr>
            <a:endParaRPr sz="1600" dirty="0"/>
          </a:p>
          <a:p>
            <a:pPr marL="228600" lvl="1" indent="0" algn="l" rtl="0">
              <a:lnSpc>
                <a:spcPct val="110000"/>
              </a:lnSpc>
              <a:spcBef>
                <a:spcPts val="1300"/>
              </a:spcBef>
              <a:spcAft>
                <a:spcPts val="0"/>
              </a:spcAft>
              <a:buClr>
                <a:schemeClr val="lt1"/>
              </a:buClr>
              <a:buSzPts val="2400"/>
              <a:buNone/>
            </a:pPr>
            <a:r>
              <a:rPr lang="en-US" sz="2400" dirty="0"/>
              <a:t>2.   Movie Project selection:</a:t>
            </a:r>
            <a:endParaRPr dirty="0"/>
          </a:p>
          <a:p>
            <a:pPr marL="457200" lvl="1" indent="-228600" algn="l" rtl="0">
              <a:lnSpc>
                <a:spcPct val="110000"/>
              </a:lnSpc>
              <a:spcBef>
                <a:spcPts val="1300"/>
              </a:spcBef>
              <a:spcAft>
                <a:spcPts val="0"/>
              </a:spcAft>
              <a:buClr>
                <a:schemeClr val="lt1"/>
              </a:buClr>
              <a:buSzPts val="1800"/>
              <a:buChar char="•"/>
            </a:pPr>
            <a:r>
              <a:rPr lang="en-US" sz="1800" dirty="0"/>
              <a:t> To demonstrate the investor side of selecting a movie project and choosing to invest in it</a:t>
            </a:r>
            <a:endParaRPr dirty="0"/>
          </a:p>
          <a:p>
            <a:pPr marL="0" lvl="0" indent="101600" algn="l" rtl="0">
              <a:lnSpc>
                <a:spcPct val="110000"/>
              </a:lnSpc>
              <a:spcBef>
                <a:spcPts val="1800"/>
              </a:spcBef>
              <a:spcAft>
                <a:spcPts val="0"/>
              </a:spcAft>
              <a:buClr>
                <a:schemeClr val="lt1"/>
              </a:buClr>
              <a:buSzPts val="1600"/>
              <a:buFont typeface="Arial"/>
              <a:buNone/>
            </a:pPr>
            <a:endParaRPr sz="1600" dirty="0"/>
          </a:p>
        </p:txBody>
      </p:sp>
      <p:pic>
        <p:nvPicPr>
          <p:cNvPr id="298" name="Google Shape;298;p7" descr="Graphical user interface, application&#10;&#10;Description automatically generated"/>
          <p:cNvPicPr preferRelativeResize="0">
            <a:picLocks noGrp="1"/>
          </p:cNvPicPr>
          <p:nvPr>
            <p:ph type="pic" idx="3"/>
          </p:nvPr>
        </p:nvPicPr>
        <p:blipFill rotWithShape="1">
          <a:blip r:embed="rId4">
            <a:alphaModFix/>
          </a:blip>
          <a:srcRect t="31808" r="-2" b="33151"/>
          <a:stretch/>
        </p:blipFill>
        <p:spPr>
          <a:xfrm>
            <a:off x="6096000" y="3472345"/>
            <a:ext cx="5879306" cy="2880519"/>
          </a:xfrm>
          <a:prstGeom prst="rect">
            <a:avLst/>
          </a:prstGeom>
          <a:solidFill>
            <a:schemeClr val="accent5"/>
          </a:solidFill>
          <a:ln>
            <a:noFill/>
          </a:ln>
        </p:spPr>
      </p:pic>
      <p:sp>
        <p:nvSpPr>
          <p:cNvPr id="299" name="Google Shape;299;p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solidFill>
                  <a:schemeClr val="lt1"/>
                </a:solidFill>
              </a:rPr>
              <a:t>7</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4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500"/>
                                        <p:tgtEl>
                                          <p:spTgt spid="29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 calcmode="lin" valueType="num">
                                      <p:cBhvr additive="base">
                                        <p:cTn id="17" dur="5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alpha val="97647"/>
          </a:schemeClr>
        </a:solidFill>
        <a:effectLst/>
      </p:bgPr>
    </p:bg>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xfrm>
            <a:off x="1321147" y="274697"/>
            <a:ext cx="9817101" cy="662173"/>
          </a:xfrm>
          <a:prstGeom prst="rect">
            <a:avLst/>
          </a:prstGeom>
          <a:noFill/>
          <a:ln>
            <a:noFill/>
          </a:ln>
        </p:spPr>
        <p:txBody>
          <a:bodyPr spcFirstLastPara="1" wrap="square" lIns="0" tIns="0" rIns="0" bIns="0" anchor="t" anchorCtr="0">
            <a:normAutofit fontScale="90000"/>
          </a:bodyPr>
          <a:lstStyle/>
          <a:p>
            <a:pPr marL="0" lvl="0" indent="0" algn="ctr" rtl="0">
              <a:lnSpc>
                <a:spcPct val="90000"/>
              </a:lnSpc>
              <a:spcBef>
                <a:spcPts val="0"/>
              </a:spcBef>
              <a:spcAft>
                <a:spcPts val="0"/>
              </a:spcAft>
              <a:buClr>
                <a:schemeClr val="lt1"/>
              </a:buClr>
              <a:buSzPct val="100000"/>
              <a:buFont typeface="Play"/>
              <a:buNone/>
            </a:pPr>
            <a:r>
              <a:rPr lang="en-US"/>
              <a:t>Techniques to Test &amp; Evaluate Our Code</a:t>
            </a:r>
            <a:endParaRPr/>
          </a:p>
        </p:txBody>
      </p:sp>
      <p:sp>
        <p:nvSpPr>
          <p:cNvPr id="306" name="Google Shape;306;p8"/>
          <p:cNvSpPr txBox="1">
            <a:spLocks noGrp="1"/>
          </p:cNvSpPr>
          <p:nvPr>
            <p:ph type="body" idx="2"/>
          </p:nvPr>
        </p:nvSpPr>
        <p:spPr>
          <a:xfrm>
            <a:off x="425886" y="1317042"/>
            <a:ext cx="8242126" cy="480999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400"/>
              <a:buChar char="•"/>
            </a:pPr>
            <a:r>
              <a:rPr lang="en-US"/>
              <a:t>Need for both Fungible tokens &amp; NFTs </a:t>
            </a:r>
            <a:endParaRPr/>
          </a:p>
          <a:p>
            <a:pPr marL="228600" lvl="0" indent="-76200" algn="l" rtl="0">
              <a:lnSpc>
                <a:spcPct val="110000"/>
              </a:lnSpc>
              <a:spcBef>
                <a:spcPts val="0"/>
              </a:spcBef>
              <a:spcAft>
                <a:spcPts val="0"/>
              </a:spcAft>
              <a:buClr>
                <a:schemeClr val="lt1"/>
              </a:buClr>
              <a:buSzPts val="2400"/>
              <a:buNone/>
            </a:pPr>
            <a:endParaRPr/>
          </a:p>
          <a:p>
            <a:pPr marL="228600" lvl="0" indent="-228600" algn="l" rtl="0">
              <a:lnSpc>
                <a:spcPct val="110000"/>
              </a:lnSpc>
              <a:spcBef>
                <a:spcPts val="0"/>
              </a:spcBef>
              <a:spcAft>
                <a:spcPts val="0"/>
              </a:spcAft>
              <a:buClr>
                <a:schemeClr val="lt1"/>
              </a:buClr>
              <a:buSzPts val="2400"/>
              <a:buChar char="•"/>
            </a:pPr>
            <a:r>
              <a:rPr lang="en-US"/>
              <a:t>ERC20 and 721 standards </a:t>
            </a:r>
            <a:endParaRPr/>
          </a:p>
          <a:p>
            <a:pPr marL="228600" lvl="0" indent="-76200" algn="l" rtl="0">
              <a:lnSpc>
                <a:spcPct val="110000"/>
              </a:lnSpc>
              <a:spcBef>
                <a:spcPts val="0"/>
              </a:spcBef>
              <a:spcAft>
                <a:spcPts val="0"/>
              </a:spcAft>
              <a:buClr>
                <a:schemeClr val="lt1"/>
              </a:buClr>
              <a:buSzPts val="2400"/>
              <a:buNone/>
            </a:pPr>
            <a:endParaRPr/>
          </a:p>
          <a:p>
            <a:pPr marL="228600" lvl="0" indent="-228600" algn="l" rtl="0">
              <a:lnSpc>
                <a:spcPct val="110000"/>
              </a:lnSpc>
              <a:spcBef>
                <a:spcPts val="0"/>
              </a:spcBef>
              <a:spcAft>
                <a:spcPts val="0"/>
              </a:spcAft>
              <a:buClr>
                <a:schemeClr val="lt1"/>
              </a:buClr>
              <a:buSzPts val="2400"/>
              <a:buChar char="•"/>
            </a:pPr>
            <a:r>
              <a:rPr lang="en-US"/>
              <a:t>ERC 1155 standard for both types of tokens  </a:t>
            </a:r>
            <a:endParaRPr/>
          </a:p>
          <a:p>
            <a:pPr marL="228600" lvl="0" indent="-76200" algn="l" rtl="0">
              <a:lnSpc>
                <a:spcPct val="110000"/>
              </a:lnSpc>
              <a:spcBef>
                <a:spcPts val="0"/>
              </a:spcBef>
              <a:spcAft>
                <a:spcPts val="0"/>
              </a:spcAft>
              <a:buClr>
                <a:schemeClr val="lt1"/>
              </a:buClr>
              <a:buSzPts val="2400"/>
              <a:buNone/>
            </a:pPr>
            <a:endParaRPr/>
          </a:p>
          <a:p>
            <a:pPr marL="228600" lvl="0" indent="-228600" algn="l" rtl="0">
              <a:lnSpc>
                <a:spcPct val="110000"/>
              </a:lnSpc>
              <a:spcBef>
                <a:spcPts val="0"/>
              </a:spcBef>
              <a:spcAft>
                <a:spcPts val="0"/>
              </a:spcAft>
              <a:buClr>
                <a:schemeClr val="lt1"/>
              </a:buClr>
              <a:buSzPts val="2400"/>
              <a:buChar char="•"/>
            </a:pPr>
            <a:r>
              <a:rPr lang="en-US"/>
              <a:t>Inter Planetary File System (IPFS) utilized to store NFT images and metadata. </a:t>
            </a:r>
            <a:endParaRPr/>
          </a:p>
          <a:p>
            <a:pPr marL="228600" lvl="0" indent="-76200" algn="l" rtl="0">
              <a:lnSpc>
                <a:spcPct val="110000"/>
              </a:lnSpc>
              <a:spcBef>
                <a:spcPts val="0"/>
              </a:spcBef>
              <a:spcAft>
                <a:spcPts val="0"/>
              </a:spcAft>
              <a:buClr>
                <a:schemeClr val="lt1"/>
              </a:buClr>
              <a:buSzPts val="2400"/>
              <a:buNone/>
            </a:pPr>
            <a:endParaRPr/>
          </a:p>
          <a:p>
            <a:pPr marL="228600" lvl="0" indent="-228600" algn="l" rtl="0">
              <a:lnSpc>
                <a:spcPct val="110000"/>
              </a:lnSpc>
              <a:spcBef>
                <a:spcPts val="0"/>
              </a:spcBef>
              <a:spcAft>
                <a:spcPts val="0"/>
              </a:spcAft>
              <a:buClr>
                <a:schemeClr val="lt1"/>
              </a:buClr>
              <a:buSzPts val="2400"/>
              <a:buChar char="•"/>
            </a:pPr>
            <a:r>
              <a:rPr lang="en-US"/>
              <a:t>ERC 2981 Royalties &amp; dividends  contracts and other apps were reviewed</a:t>
            </a:r>
            <a:r>
              <a:rPr lang="en-US" sz="2000"/>
              <a:t>.</a:t>
            </a:r>
            <a:endParaRPr/>
          </a:p>
        </p:txBody>
      </p:sp>
      <p:sp>
        <p:nvSpPr>
          <p:cNvPr id="307" name="Google Shape;307;p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08" name="Google Shape;308;p8"/>
          <p:cNvSpPr/>
          <p:nvPr/>
        </p:nvSpPr>
        <p:spPr>
          <a:xfrm>
            <a:off x="4295775" y="0"/>
            <a:ext cx="360000" cy="274638"/>
          </a:xfrm>
          <a:custGeom>
            <a:avLst/>
            <a:gdLst/>
            <a:ahLst/>
            <a:cxnLst/>
            <a:rect l="l" t="t" r="r" b="b"/>
            <a:pathLst>
              <a:path w="360000" h="274638" extrusionOk="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09" name="Google Shape;309;p8"/>
          <p:cNvPicPr preferRelativeResize="0">
            <a:picLocks noGrp="1"/>
          </p:cNvPicPr>
          <p:nvPr>
            <p:ph type="body" idx="4"/>
          </p:nvPr>
        </p:nvPicPr>
        <p:blipFill rotWithShape="1">
          <a:blip r:embed="rId3">
            <a:alphaModFix amt="35000"/>
          </a:blip>
          <a:srcRect/>
          <a:stretch/>
        </p:blipFill>
        <p:spPr>
          <a:xfrm>
            <a:off x="8441800" y="1113375"/>
            <a:ext cx="3546600" cy="374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9"/>
          <p:cNvSpPr txBox="1">
            <a:spLocks noGrp="1"/>
          </p:cNvSpPr>
          <p:nvPr>
            <p:ph type="title"/>
          </p:nvPr>
        </p:nvSpPr>
        <p:spPr>
          <a:xfrm>
            <a:off x="550863" y="762966"/>
            <a:ext cx="5545137" cy="980661"/>
          </a:xfrm>
          <a:prstGeom prst="rect">
            <a:avLst/>
          </a:prstGeom>
          <a:noFill/>
          <a:ln>
            <a:noFill/>
          </a:ln>
        </p:spPr>
        <p:txBody>
          <a:bodyPr spcFirstLastPara="1" wrap="square" lIns="0" tIns="0" rIns="0" bIns="0" anchor="b" anchorCtr="0">
            <a:normAutofit fontScale="90000"/>
          </a:bodyPr>
          <a:lstStyle/>
          <a:p>
            <a:pPr marL="0" lvl="0" indent="0" algn="ctr" rtl="0">
              <a:lnSpc>
                <a:spcPct val="90000"/>
              </a:lnSpc>
              <a:spcBef>
                <a:spcPts val="0"/>
              </a:spcBef>
              <a:spcAft>
                <a:spcPts val="0"/>
              </a:spcAft>
              <a:buClr>
                <a:schemeClr val="lt1"/>
              </a:buClr>
              <a:buSzPct val="100000"/>
              <a:buFont typeface="Play"/>
              <a:buNone/>
            </a:pPr>
            <a:br>
              <a:rPr lang="en-US" sz="3600"/>
            </a:br>
            <a:br>
              <a:rPr lang="en-US" sz="3600"/>
            </a:br>
            <a:br>
              <a:rPr lang="en-US" sz="3600"/>
            </a:br>
            <a:br>
              <a:rPr lang="en-US" sz="3600"/>
            </a:br>
            <a:br>
              <a:rPr lang="en-US" sz="3600"/>
            </a:br>
            <a:br>
              <a:rPr lang="en-US" sz="3600"/>
            </a:br>
            <a:r>
              <a:rPr lang="en-US" sz="4400"/>
              <a:t>LCA’s “BollyCoin” Token </a:t>
            </a:r>
            <a:br>
              <a:rPr lang="en-US" sz="3600"/>
            </a:br>
            <a:endParaRPr sz="3600"/>
          </a:p>
        </p:txBody>
      </p:sp>
      <p:sp>
        <p:nvSpPr>
          <p:cNvPr id="316" name="Google Shape;316;p9"/>
          <p:cNvSpPr txBox="1">
            <a:spLocks noGrp="1"/>
          </p:cNvSpPr>
          <p:nvPr>
            <p:ph type="body" idx="1"/>
          </p:nvPr>
        </p:nvSpPr>
        <p:spPr>
          <a:xfrm>
            <a:off x="430834" y="1966586"/>
            <a:ext cx="3981775" cy="3662054"/>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600"/>
              <a:buNone/>
            </a:pPr>
            <a:r>
              <a:rPr lang="en-US" sz="2600" i="1"/>
              <a:t>Lights-Camera-Action Productions Inc. fungible token is the currency of the LCA ecosystem for investors and loyal fans to invest in production projects and make transactions with NFTs or withdrawals in their HD wallet. </a:t>
            </a:r>
            <a:endParaRPr sz="2600"/>
          </a:p>
        </p:txBody>
      </p:sp>
      <p:pic>
        <p:nvPicPr>
          <p:cNvPr id="317" name="Google Shape;317;p9" descr="A person drawing on a white board"/>
          <p:cNvPicPr preferRelativeResize="0">
            <a:picLocks noGrp="1"/>
          </p:cNvPicPr>
          <p:nvPr>
            <p:ph type="pic" idx="2"/>
          </p:nvPr>
        </p:nvPicPr>
        <p:blipFill rotWithShape="1">
          <a:blip r:embed="rId3">
            <a:alphaModFix/>
          </a:blip>
          <a:srcRect/>
          <a:stretch/>
        </p:blipFill>
        <p:spPr>
          <a:xfrm>
            <a:off x="5693092" y="762966"/>
            <a:ext cx="5132388" cy="5132388"/>
          </a:xfrm>
          <a:prstGeom prst="rect">
            <a:avLst/>
          </a:prstGeom>
          <a:solidFill>
            <a:schemeClr val="accent5"/>
          </a:solidFill>
          <a:ln>
            <a:noFill/>
          </a:ln>
        </p:spPr>
      </p:pic>
      <p:sp>
        <p:nvSpPr>
          <p:cNvPr id="318" name="Google Shape;318;p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319" name="Google Shape;319;p9" descr="Logo"/>
          <p:cNvPicPr preferRelativeResize="0"/>
          <p:nvPr/>
        </p:nvPicPr>
        <p:blipFill rotWithShape="1">
          <a:blip r:embed="rId4">
            <a:alphaModFix/>
          </a:blip>
          <a:srcRect t="675" b="675"/>
          <a:stretch/>
        </p:blipFill>
        <p:spPr>
          <a:xfrm>
            <a:off x="5693092" y="762966"/>
            <a:ext cx="5132388" cy="5132388"/>
          </a:xfrm>
          <a:prstGeom prst="ellipse">
            <a:avLst/>
          </a:prstGeom>
          <a:noFill/>
          <a:ln>
            <a:noFill/>
          </a:ln>
        </p:spPr>
      </p:pic>
    </p:spTree>
  </p:cSld>
  <p:clrMapOvr>
    <a:masterClrMapping/>
  </p:clrMapOvr>
</p:sld>
</file>

<file path=ppt/theme/theme1.xml><?xml version="1.0" encoding="utf-8"?>
<a:theme xmlns:a="http://schemas.openxmlformats.org/drawingml/2006/main"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1703</Words>
  <Application>Microsoft Macintosh PowerPoint</Application>
  <PresentationFormat>Widescreen</PresentationFormat>
  <Paragraphs>164</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Lato</vt:lpstr>
      <vt:lpstr>Calibri</vt:lpstr>
      <vt:lpstr>Roboto</vt:lpstr>
      <vt:lpstr>Arial</vt:lpstr>
      <vt:lpstr>Helvetica Neue</vt:lpstr>
      <vt:lpstr>Gill Sans</vt:lpstr>
      <vt:lpstr>Play</vt:lpstr>
      <vt:lpstr>Times New Roman</vt:lpstr>
      <vt:lpstr>Noto Sans Symbols</vt:lpstr>
      <vt:lpstr>3DFloatVTI</vt:lpstr>
      <vt:lpstr>                Cryvesto 3.0  Lights   Camera Action</vt:lpstr>
      <vt:lpstr>Agenda</vt:lpstr>
      <vt:lpstr>Intro &amp; Proposal</vt:lpstr>
      <vt:lpstr>Executive Summary</vt:lpstr>
      <vt:lpstr>Team Cryvesto</vt:lpstr>
      <vt:lpstr> Lights Camera Action  GUI using Streamlit </vt:lpstr>
      <vt:lpstr>Lights-Camera-Action GUI</vt:lpstr>
      <vt:lpstr>Techniques to Test &amp; Evaluate Our Code</vt:lpstr>
      <vt:lpstr>      LCA’s “BollyCoin” Token  </vt:lpstr>
      <vt:lpstr>Challenges Faced</vt:lpstr>
      <vt:lpstr>The Cryvesto Approach to Achieve Project Goals</vt:lpstr>
      <vt:lpstr>Summary</vt:lpstr>
      <vt:lpstr>Future Direction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Cryvesto 3.0  Lights Camera  Action</dc:title>
  <dc:creator>yao dane</dc:creator>
  <cp:lastModifiedBy>carlos guerra</cp:lastModifiedBy>
  <cp:revision>2</cp:revision>
  <dcterms:created xsi:type="dcterms:W3CDTF">2022-07-06T04:15:15Z</dcterms:created>
  <dcterms:modified xsi:type="dcterms:W3CDTF">2022-08-28T03:10:24Z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